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0"/>
  </p:notesMasterIdLst>
  <p:sldIdLst>
    <p:sldId id="257" r:id="rId2"/>
    <p:sldId id="259" r:id="rId3"/>
    <p:sldId id="260" r:id="rId4"/>
    <p:sldId id="265" r:id="rId5"/>
    <p:sldId id="258" r:id="rId6"/>
    <p:sldId id="261" r:id="rId7"/>
    <p:sldId id="263" r:id="rId8"/>
    <p:sldId id="264" r:id="rId9"/>
    <p:sldId id="271" r:id="rId10"/>
    <p:sldId id="267" r:id="rId11"/>
    <p:sldId id="272" r:id="rId12"/>
    <p:sldId id="273" r:id="rId13"/>
    <p:sldId id="274" r:id="rId14"/>
    <p:sldId id="275" r:id="rId15"/>
    <p:sldId id="276" r:id="rId16"/>
    <p:sldId id="277" r:id="rId17"/>
    <p:sldId id="266"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36"/>
    <p:restoredTop sz="94595"/>
  </p:normalViewPr>
  <p:slideViewPr>
    <p:cSldViewPr snapToGrid="0">
      <p:cViewPr varScale="1">
        <p:scale>
          <a:sx n="115" d="100"/>
          <a:sy n="115" d="100"/>
        </p:scale>
        <p:origin x="2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BFF54A-5C8D-4F95-A0CF-2A3D26E6A57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37C5894-A644-4D08-AAEA-6CF160B0649F}">
      <dgm:prSet custT="1"/>
      <dgm:spPr/>
      <dgm:t>
        <a:bodyPr/>
        <a:lstStyle/>
        <a:p>
          <a:r>
            <a:rPr lang="en-US" sz="1800" dirty="0"/>
            <a:t>Airline companies in the United States face a significant challenge in understanding and managing customer satisfaction.</a:t>
          </a:r>
        </a:p>
      </dgm:t>
    </dgm:pt>
    <dgm:pt modelId="{024E0D2B-F0C6-4E53-9788-7B2BA8A9B8EE}" type="parTrans" cxnId="{F2C1ED2F-0835-4453-9AE8-061D5C136882}">
      <dgm:prSet/>
      <dgm:spPr/>
      <dgm:t>
        <a:bodyPr/>
        <a:lstStyle/>
        <a:p>
          <a:endParaRPr lang="en-US"/>
        </a:p>
      </dgm:t>
    </dgm:pt>
    <dgm:pt modelId="{21B74C51-A40C-407E-AB16-056580A5BADE}" type="sibTrans" cxnId="{F2C1ED2F-0835-4453-9AE8-061D5C136882}">
      <dgm:prSet/>
      <dgm:spPr/>
      <dgm:t>
        <a:bodyPr/>
        <a:lstStyle/>
        <a:p>
          <a:endParaRPr lang="en-US"/>
        </a:p>
      </dgm:t>
    </dgm:pt>
    <dgm:pt modelId="{538AD9BA-8EBD-4E2E-8CF6-62403603E89F}">
      <dgm:prSet custT="1"/>
      <dgm:spPr/>
      <dgm:t>
        <a:bodyPr/>
        <a:lstStyle/>
        <a:p>
          <a:r>
            <a:rPr lang="en-US" sz="1800" dirty="0"/>
            <a:t>Negative sentiment towards an airline can lead to decreased bookings and revenue.</a:t>
          </a:r>
          <a:r>
            <a:rPr lang="en-US" sz="1700" dirty="0"/>
            <a:t> </a:t>
          </a:r>
        </a:p>
      </dgm:t>
    </dgm:pt>
    <dgm:pt modelId="{8BFFD0FA-6BC6-4218-AE69-A0214E915F76}" type="parTrans" cxnId="{4848BF23-6A7E-46F7-8B07-DD1D8630E1D1}">
      <dgm:prSet/>
      <dgm:spPr/>
      <dgm:t>
        <a:bodyPr/>
        <a:lstStyle/>
        <a:p>
          <a:endParaRPr lang="en-US"/>
        </a:p>
      </dgm:t>
    </dgm:pt>
    <dgm:pt modelId="{55F1C25A-94D3-49F1-BB0C-DFD48E2B22B9}" type="sibTrans" cxnId="{4848BF23-6A7E-46F7-8B07-DD1D8630E1D1}">
      <dgm:prSet/>
      <dgm:spPr/>
      <dgm:t>
        <a:bodyPr/>
        <a:lstStyle/>
        <a:p>
          <a:endParaRPr lang="en-US"/>
        </a:p>
      </dgm:t>
    </dgm:pt>
    <dgm:pt modelId="{A519DE68-BBDB-47C3-B07F-FC2DF17AF15F}">
      <dgm:prSet custT="1"/>
      <dgm:spPr/>
      <dgm:t>
        <a:bodyPr/>
        <a:lstStyle/>
        <a:p>
          <a:r>
            <a:rPr lang="en-US" sz="1800" dirty="0"/>
            <a:t>Social media platforms, such as Twitter, provide extensive customer feedback on airline service quality that can be used to gain insights into customer sentiment toward the airlines.</a:t>
          </a:r>
          <a:r>
            <a:rPr lang="en-US" sz="1700" dirty="0"/>
            <a:t> </a:t>
          </a:r>
        </a:p>
      </dgm:t>
    </dgm:pt>
    <dgm:pt modelId="{BD47FA76-0A66-4DC3-BE8B-2E714B050CA8}" type="parTrans" cxnId="{A7F6FAC6-1EB0-4647-A3EC-97CCD9F79BF1}">
      <dgm:prSet/>
      <dgm:spPr/>
      <dgm:t>
        <a:bodyPr/>
        <a:lstStyle/>
        <a:p>
          <a:endParaRPr lang="en-US"/>
        </a:p>
      </dgm:t>
    </dgm:pt>
    <dgm:pt modelId="{DBAF7F4B-4B64-4B4B-952E-0590CD0B539C}" type="sibTrans" cxnId="{A7F6FAC6-1EB0-4647-A3EC-97CCD9F79BF1}">
      <dgm:prSet/>
      <dgm:spPr/>
      <dgm:t>
        <a:bodyPr/>
        <a:lstStyle/>
        <a:p>
          <a:endParaRPr lang="en-US"/>
        </a:p>
      </dgm:t>
    </dgm:pt>
    <dgm:pt modelId="{2499766F-E63D-45EC-AD6A-EA1B008A82BD}">
      <dgm:prSet custT="1"/>
      <dgm:spPr/>
      <dgm:t>
        <a:bodyPr/>
        <a:lstStyle/>
        <a:p>
          <a:r>
            <a:rPr lang="en-US" sz="1800" dirty="0"/>
            <a:t>However, the sheer volume of data can make it challenging to manually analyze and understand the overall customer sentiment.</a:t>
          </a:r>
        </a:p>
      </dgm:t>
    </dgm:pt>
    <dgm:pt modelId="{606BE3DA-94DC-4EF6-AAB9-185300F48725}" type="parTrans" cxnId="{A0118135-2D88-4968-9A18-64E0C42947C6}">
      <dgm:prSet/>
      <dgm:spPr/>
      <dgm:t>
        <a:bodyPr/>
        <a:lstStyle/>
        <a:p>
          <a:endParaRPr lang="en-US"/>
        </a:p>
      </dgm:t>
    </dgm:pt>
    <dgm:pt modelId="{AB470484-CD93-443F-B954-78D9890BD16A}" type="sibTrans" cxnId="{A0118135-2D88-4968-9A18-64E0C42947C6}">
      <dgm:prSet/>
      <dgm:spPr/>
      <dgm:t>
        <a:bodyPr/>
        <a:lstStyle/>
        <a:p>
          <a:endParaRPr lang="en-US"/>
        </a:p>
      </dgm:t>
    </dgm:pt>
    <dgm:pt modelId="{1271A624-3FD1-3D49-839D-76B562741B34}" type="pres">
      <dgm:prSet presAssocID="{85BFF54A-5C8D-4F95-A0CF-2A3D26E6A576}" presName="linear" presStyleCnt="0">
        <dgm:presLayoutVars>
          <dgm:animLvl val="lvl"/>
          <dgm:resizeHandles val="exact"/>
        </dgm:presLayoutVars>
      </dgm:prSet>
      <dgm:spPr/>
    </dgm:pt>
    <dgm:pt modelId="{09FD4A5E-812F-7542-94A4-CC2252CC5C3D}" type="pres">
      <dgm:prSet presAssocID="{637C5894-A644-4D08-AAEA-6CF160B0649F}" presName="parentText" presStyleLbl="node1" presStyleIdx="0" presStyleCnt="4">
        <dgm:presLayoutVars>
          <dgm:chMax val="0"/>
          <dgm:bulletEnabled val="1"/>
        </dgm:presLayoutVars>
      </dgm:prSet>
      <dgm:spPr/>
    </dgm:pt>
    <dgm:pt modelId="{18F6D01D-E2ED-D24F-975D-CD0968D485B7}" type="pres">
      <dgm:prSet presAssocID="{21B74C51-A40C-407E-AB16-056580A5BADE}" presName="spacer" presStyleCnt="0"/>
      <dgm:spPr/>
    </dgm:pt>
    <dgm:pt modelId="{9D04DB8F-FB02-4545-9ADD-F11E364FE900}" type="pres">
      <dgm:prSet presAssocID="{538AD9BA-8EBD-4E2E-8CF6-62403603E89F}" presName="parentText" presStyleLbl="node1" presStyleIdx="1" presStyleCnt="4">
        <dgm:presLayoutVars>
          <dgm:chMax val="0"/>
          <dgm:bulletEnabled val="1"/>
        </dgm:presLayoutVars>
      </dgm:prSet>
      <dgm:spPr/>
    </dgm:pt>
    <dgm:pt modelId="{EC75BB49-DDB8-044C-9F6E-928B7627FEE4}" type="pres">
      <dgm:prSet presAssocID="{55F1C25A-94D3-49F1-BB0C-DFD48E2B22B9}" presName="spacer" presStyleCnt="0"/>
      <dgm:spPr/>
    </dgm:pt>
    <dgm:pt modelId="{279B21A2-E9D4-7F44-BFD9-C7764EFF45D5}" type="pres">
      <dgm:prSet presAssocID="{A519DE68-BBDB-47C3-B07F-FC2DF17AF15F}" presName="parentText" presStyleLbl="node1" presStyleIdx="2" presStyleCnt="4">
        <dgm:presLayoutVars>
          <dgm:chMax val="0"/>
          <dgm:bulletEnabled val="1"/>
        </dgm:presLayoutVars>
      </dgm:prSet>
      <dgm:spPr/>
    </dgm:pt>
    <dgm:pt modelId="{18E4A9AD-985A-334A-AD71-44C393D8EABC}" type="pres">
      <dgm:prSet presAssocID="{DBAF7F4B-4B64-4B4B-952E-0590CD0B539C}" presName="spacer" presStyleCnt="0"/>
      <dgm:spPr/>
    </dgm:pt>
    <dgm:pt modelId="{A911F7D5-DACD-DC44-BC13-D1B8BBCBB532}" type="pres">
      <dgm:prSet presAssocID="{2499766F-E63D-45EC-AD6A-EA1B008A82BD}" presName="parentText" presStyleLbl="node1" presStyleIdx="3" presStyleCnt="4">
        <dgm:presLayoutVars>
          <dgm:chMax val="0"/>
          <dgm:bulletEnabled val="1"/>
        </dgm:presLayoutVars>
      </dgm:prSet>
      <dgm:spPr/>
    </dgm:pt>
  </dgm:ptLst>
  <dgm:cxnLst>
    <dgm:cxn modelId="{DE193904-9E20-5B4A-B9D8-D46DF78D6D3B}" type="presOf" srcId="{538AD9BA-8EBD-4E2E-8CF6-62403603E89F}" destId="{9D04DB8F-FB02-4545-9ADD-F11E364FE900}" srcOrd="0" destOrd="0" presId="urn:microsoft.com/office/officeart/2005/8/layout/vList2"/>
    <dgm:cxn modelId="{4848BF23-6A7E-46F7-8B07-DD1D8630E1D1}" srcId="{85BFF54A-5C8D-4F95-A0CF-2A3D26E6A576}" destId="{538AD9BA-8EBD-4E2E-8CF6-62403603E89F}" srcOrd="1" destOrd="0" parTransId="{8BFFD0FA-6BC6-4218-AE69-A0214E915F76}" sibTransId="{55F1C25A-94D3-49F1-BB0C-DFD48E2B22B9}"/>
    <dgm:cxn modelId="{F2C1ED2F-0835-4453-9AE8-061D5C136882}" srcId="{85BFF54A-5C8D-4F95-A0CF-2A3D26E6A576}" destId="{637C5894-A644-4D08-AAEA-6CF160B0649F}" srcOrd="0" destOrd="0" parTransId="{024E0D2B-F0C6-4E53-9788-7B2BA8A9B8EE}" sibTransId="{21B74C51-A40C-407E-AB16-056580A5BADE}"/>
    <dgm:cxn modelId="{A0118135-2D88-4968-9A18-64E0C42947C6}" srcId="{85BFF54A-5C8D-4F95-A0CF-2A3D26E6A576}" destId="{2499766F-E63D-45EC-AD6A-EA1B008A82BD}" srcOrd="3" destOrd="0" parTransId="{606BE3DA-94DC-4EF6-AAB9-185300F48725}" sibTransId="{AB470484-CD93-443F-B954-78D9890BD16A}"/>
    <dgm:cxn modelId="{BF281F5A-0AC5-6D49-B8D7-9161A74644DE}" type="presOf" srcId="{A519DE68-BBDB-47C3-B07F-FC2DF17AF15F}" destId="{279B21A2-E9D4-7F44-BFD9-C7764EFF45D5}" srcOrd="0" destOrd="0" presId="urn:microsoft.com/office/officeart/2005/8/layout/vList2"/>
    <dgm:cxn modelId="{688C6270-81D0-BC4A-937C-9CAF9BAAD1CA}" type="presOf" srcId="{85BFF54A-5C8D-4F95-A0CF-2A3D26E6A576}" destId="{1271A624-3FD1-3D49-839D-76B562741B34}" srcOrd="0" destOrd="0" presId="urn:microsoft.com/office/officeart/2005/8/layout/vList2"/>
    <dgm:cxn modelId="{A7F6FAC6-1EB0-4647-A3EC-97CCD9F79BF1}" srcId="{85BFF54A-5C8D-4F95-A0CF-2A3D26E6A576}" destId="{A519DE68-BBDB-47C3-B07F-FC2DF17AF15F}" srcOrd="2" destOrd="0" parTransId="{BD47FA76-0A66-4DC3-BE8B-2E714B050CA8}" sibTransId="{DBAF7F4B-4B64-4B4B-952E-0590CD0B539C}"/>
    <dgm:cxn modelId="{66D1ACCE-A394-0D45-B939-867BD6DFD5E1}" type="presOf" srcId="{2499766F-E63D-45EC-AD6A-EA1B008A82BD}" destId="{A911F7D5-DACD-DC44-BC13-D1B8BBCBB532}" srcOrd="0" destOrd="0" presId="urn:microsoft.com/office/officeart/2005/8/layout/vList2"/>
    <dgm:cxn modelId="{AE665AEA-06A7-9642-AE41-3B006B6A7506}" type="presOf" srcId="{637C5894-A644-4D08-AAEA-6CF160B0649F}" destId="{09FD4A5E-812F-7542-94A4-CC2252CC5C3D}" srcOrd="0" destOrd="0" presId="urn:microsoft.com/office/officeart/2005/8/layout/vList2"/>
    <dgm:cxn modelId="{68167C22-392C-714C-83B3-A5AA182671BC}" type="presParOf" srcId="{1271A624-3FD1-3D49-839D-76B562741B34}" destId="{09FD4A5E-812F-7542-94A4-CC2252CC5C3D}" srcOrd="0" destOrd="0" presId="urn:microsoft.com/office/officeart/2005/8/layout/vList2"/>
    <dgm:cxn modelId="{C36DD1A6-9FAB-1F48-98D6-B6EE73A1A340}" type="presParOf" srcId="{1271A624-3FD1-3D49-839D-76B562741B34}" destId="{18F6D01D-E2ED-D24F-975D-CD0968D485B7}" srcOrd="1" destOrd="0" presId="urn:microsoft.com/office/officeart/2005/8/layout/vList2"/>
    <dgm:cxn modelId="{6C317F8B-3237-3544-A688-4FCA77629582}" type="presParOf" srcId="{1271A624-3FD1-3D49-839D-76B562741B34}" destId="{9D04DB8F-FB02-4545-9ADD-F11E364FE900}" srcOrd="2" destOrd="0" presId="urn:microsoft.com/office/officeart/2005/8/layout/vList2"/>
    <dgm:cxn modelId="{D4556353-96C8-674C-BBB1-4CAA911A4DC8}" type="presParOf" srcId="{1271A624-3FD1-3D49-839D-76B562741B34}" destId="{EC75BB49-DDB8-044C-9F6E-928B7627FEE4}" srcOrd="3" destOrd="0" presId="urn:microsoft.com/office/officeart/2005/8/layout/vList2"/>
    <dgm:cxn modelId="{6FCB1CDC-3E8F-AB4F-9D8F-0ED86AE71688}" type="presParOf" srcId="{1271A624-3FD1-3D49-839D-76B562741B34}" destId="{279B21A2-E9D4-7F44-BFD9-C7764EFF45D5}" srcOrd="4" destOrd="0" presId="urn:microsoft.com/office/officeart/2005/8/layout/vList2"/>
    <dgm:cxn modelId="{0DE5EDDE-59DD-ED4F-AD1A-62ED79945ACF}" type="presParOf" srcId="{1271A624-3FD1-3D49-839D-76B562741B34}" destId="{18E4A9AD-985A-334A-AD71-44C393D8EABC}" srcOrd="5" destOrd="0" presId="urn:microsoft.com/office/officeart/2005/8/layout/vList2"/>
    <dgm:cxn modelId="{76F1C8BD-946A-8349-91E0-116C301FC177}" type="presParOf" srcId="{1271A624-3FD1-3D49-839D-76B562741B34}" destId="{A911F7D5-DACD-DC44-BC13-D1B8BBCBB53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E6C967F-421C-40DE-AC4B-9C8AC2489774}"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0192161D-3B1A-42EA-8F5D-5730BE67582F}">
      <dgm:prSet custT="1"/>
      <dgm:spPr/>
      <dgm:t>
        <a:bodyPr/>
        <a:lstStyle/>
        <a:p>
          <a:r>
            <a:rPr lang="en-US" sz="1800" dirty="0"/>
            <a:t>Southwest Airline has the most balanced reviews in terms of sentiment of the customers experience. </a:t>
          </a:r>
        </a:p>
      </dgm:t>
    </dgm:pt>
    <dgm:pt modelId="{C0AE8BAA-ECCA-40BB-A0F8-8C03BF511A4C}" type="parTrans" cxnId="{73E71619-CA2B-4A0B-97E4-965D22187A86}">
      <dgm:prSet/>
      <dgm:spPr/>
      <dgm:t>
        <a:bodyPr/>
        <a:lstStyle/>
        <a:p>
          <a:endParaRPr lang="en-US"/>
        </a:p>
      </dgm:t>
    </dgm:pt>
    <dgm:pt modelId="{4EE7BDF3-F3F2-4B76-A009-AABC759EBB1D}" type="sibTrans" cxnId="{73E71619-CA2B-4A0B-97E4-965D22187A86}">
      <dgm:prSet/>
      <dgm:spPr/>
      <dgm:t>
        <a:bodyPr/>
        <a:lstStyle/>
        <a:p>
          <a:endParaRPr lang="en-US"/>
        </a:p>
      </dgm:t>
    </dgm:pt>
    <dgm:pt modelId="{7D739391-3558-4320-80C4-839F03BCA9DC}">
      <dgm:prSet custT="1"/>
      <dgm:spPr/>
      <dgm:t>
        <a:bodyPr/>
        <a:lstStyle/>
        <a:p>
          <a:r>
            <a:rPr lang="en-US" sz="1800" dirty="0"/>
            <a:t>US Airways have around 80% of negative sentiment from the customers flying in their airlines. </a:t>
          </a:r>
        </a:p>
      </dgm:t>
    </dgm:pt>
    <dgm:pt modelId="{03C65733-8AE9-4CCA-82F5-1A8A63BE7CF6}" type="parTrans" cxnId="{D8D42F33-5241-4735-9F10-407D24844FB0}">
      <dgm:prSet/>
      <dgm:spPr/>
      <dgm:t>
        <a:bodyPr/>
        <a:lstStyle/>
        <a:p>
          <a:endParaRPr lang="en-US"/>
        </a:p>
      </dgm:t>
    </dgm:pt>
    <dgm:pt modelId="{7E94004B-09E7-47AE-9C26-A8FFAC3989DE}" type="sibTrans" cxnId="{D8D42F33-5241-4735-9F10-407D24844FB0}">
      <dgm:prSet/>
      <dgm:spPr/>
      <dgm:t>
        <a:bodyPr/>
        <a:lstStyle/>
        <a:p>
          <a:endParaRPr lang="en-US"/>
        </a:p>
      </dgm:t>
    </dgm:pt>
    <dgm:pt modelId="{4108BE4E-8FDA-44C1-B5E0-3FF6940D9EA1}">
      <dgm:prSet custT="1"/>
      <dgm:spPr/>
      <dgm:t>
        <a:bodyPr/>
        <a:lstStyle/>
        <a:p>
          <a:r>
            <a:rPr lang="en-US" sz="1800" dirty="0"/>
            <a:t>Among the 6 airlines, Virgin Airlines seems to be the best in terms of sentiments from the customers.</a:t>
          </a:r>
        </a:p>
      </dgm:t>
    </dgm:pt>
    <dgm:pt modelId="{C800F290-5CEB-4D1B-8493-683A5451A69C}" type="parTrans" cxnId="{7FE63BF1-4EB4-4257-9294-F0FA99EE0780}">
      <dgm:prSet/>
      <dgm:spPr/>
      <dgm:t>
        <a:bodyPr/>
        <a:lstStyle/>
        <a:p>
          <a:endParaRPr lang="en-US"/>
        </a:p>
      </dgm:t>
    </dgm:pt>
    <dgm:pt modelId="{940A468C-53ED-49A2-943A-516E776BD9BF}" type="sibTrans" cxnId="{7FE63BF1-4EB4-4257-9294-F0FA99EE0780}">
      <dgm:prSet/>
      <dgm:spPr/>
      <dgm:t>
        <a:bodyPr/>
        <a:lstStyle/>
        <a:p>
          <a:endParaRPr lang="en-US"/>
        </a:p>
      </dgm:t>
    </dgm:pt>
    <dgm:pt modelId="{DDEB3716-6C2E-4329-997B-40762BA83152}">
      <dgm:prSet custT="1"/>
      <dgm:spPr/>
      <dgm:t>
        <a:bodyPr/>
        <a:lstStyle/>
        <a:p>
          <a:r>
            <a:rPr lang="en-US" sz="1800" dirty="0"/>
            <a:t>The top 5 negative reasons are:</a:t>
          </a:r>
        </a:p>
      </dgm:t>
    </dgm:pt>
    <dgm:pt modelId="{DE293BD2-9F4D-4BAB-A1AA-8CCF55106842}" type="parTrans" cxnId="{94339DB8-E9AB-424A-8901-AE613AA35EC6}">
      <dgm:prSet/>
      <dgm:spPr/>
      <dgm:t>
        <a:bodyPr/>
        <a:lstStyle/>
        <a:p>
          <a:endParaRPr lang="en-US"/>
        </a:p>
      </dgm:t>
    </dgm:pt>
    <dgm:pt modelId="{BC32F01D-B6BE-47B3-89F9-0DDB4E6026D1}" type="sibTrans" cxnId="{94339DB8-E9AB-424A-8901-AE613AA35EC6}">
      <dgm:prSet/>
      <dgm:spPr/>
      <dgm:t>
        <a:bodyPr/>
        <a:lstStyle/>
        <a:p>
          <a:endParaRPr lang="en-US"/>
        </a:p>
      </dgm:t>
    </dgm:pt>
    <dgm:pt modelId="{224A6C9C-22C9-4D9A-AA93-9D03EF8A0A11}">
      <dgm:prSet custT="1"/>
      <dgm:spPr/>
      <dgm:t>
        <a:bodyPr/>
        <a:lstStyle/>
        <a:p>
          <a:r>
            <a:rPr lang="en-US" sz="1800" dirty="0"/>
            <a:t>Customer service issue</a:t>
          </a:r>
        </a:p>
      </dgm:t>
    </dgm:pt>
    <dgm:pt modelId="{1DE96DBE-4A76-4437-90E3-437DEC7F49E5}" type="parTrans" cxnId="{4CCB721A-BDF3-448A-A8DA-E6AD0045D91C}">
      <dgm:prSet/>
      <dgm:spPr/>
      <dgm:t>
        <a:bodyPr/>
        <a:lstStyle/>
        <a:p>
          <a:endParaRPr lang="en-US"/>
        </a:p>
      </dgm:t>
    </dgm:pt>
    <dgm:pt modelId="{1A7AC149-F9D0-4D83-AD36-79F60636ABA2}" type="sibTrans" cxnId="{4CCB721A-BDF3-448A-A8DA-E6AD0045D91C}">
      <dgm:prSet/>
      <dgm:spPr/>
      <dgm:t>
        <a:bodyPr/>
        <a:lstStyle/>
        <a:p>
          <a:endParaRPr lang="en-US"/>
        </a:p>
      </dgm:t>
    </dgm:pt>
    <dgm:pt modelId="{9A31EB88-C6F3-462F-8A7A-E565118BC114}">
      <dgm:prSet custT="1"/>
      <dgm:spPr/>
      <dgm:t>
        <a:bodyPr/>
        <a:lstStyle/>
        <a:p>
          <a:r>
            <a:rPr lang="en-US" sz="1800" dirty="0"/>
            <a:t>Late flight</a:t>
          </a:r>
        </a:p>
      </dgm:t>
    </dgm:pt>
    <dgm:pt modelId="{D6E1535F-1426-462E-B592-CDEE9DFB0661}" type="parTrans" cxnId="{18E81C01-7F9B-4354-B960-28AA8EEF32C0}">
      <dgm:prSet/>
      <dgm:spPr/>
      <dgm:t>
        <a:bodyPr/>
        <a:lstStyle/>
        <a:p>
          <a:endParaRPr lang="en-US"/>
        </a:p>
      </dgm:t>
    </dgm:pt>
    <dgm:pt modelId="{A08FF9E9-59F2-46D1-A3F1-E648061E646C}" type="sibTrans" cxnId="{18E81C01-7F9B-4354-B960-28AA8EEF32C0}">
      <dgm:prSet/>
      <dgm:spPr/>
      <dgm:t>
        <a:bodyPr/>
        <a:lstStyle/>
        <a:p>
          <a:endParaRPr lang="en-US"/>
        </a:p>
      </dgm:t>
    </dgm:pt>
    <dgm:pt modelId="{A42F8C34-DC2B-4247-8B73-2CD403D03A8B}">
      <dgm:prSet custT="1"/>
      <dgm:spPr/>
      <dgm:t>
        <a:bodyPr/>
        <a:lstStyle/>
        <a:p>
          <a:r>
            <a:rPr lang="en-US" sz="1800" dirty="0"/>
            <a:t>Can’t tell</a:t>
          </a:r>
        </a:p>
      </dgm:t>
    </dgm:pt>
    <dgm:pt modelId="{B80F00EA-5056-4BB1-B453-A6CEA386D552}" type="parTrans" cxnId="{D25F7885-B8FA-4FE5-9E2D-B8E8D6061311}">
      <dgm:prSet/>
      <dgm:spPr/>
      <dgm:t>
        <a:bodyPr/>
        <a:lstStyle/>
        <a:p>
          <a:endParaRPr lang="en-US"/>
        </a:p>
      </dgm:t>
    </dgm:pt>
    <dgm:pt modelId="{0881A1FB-FA69-4D55-82A7-455EE98C1401}" type="sibTrans" cxnId="{D25F7885-B8FA-4FE5-9E2D-B8E8D6061311}">
      <dgm:prSet/>
      <dgm:spPr/>
      <dgm:t>
        <a:bodyPr/>
        <a:lstStyle/>
        <a:p>
          <a:endParaRPr lang="en-US"/>
        </a:p>
      </dgm:t>
    </dgm:pt>
    <dgm:pt modelId="{0D747EE0-A9F0-430E-BE08-74E112789DE5}">
      <dgm:prSet custT="1"/>
      <dgm:spPr/>
      <dgm:t>
        <a:bodyPr/>
        <a:lstStyle/>
        <a:p>
          <a:r>
            <a:rPr lang="en-US" sz="1800" dirty="0"/>
            <a:t>Cancelled flight</a:t>
          </a:r>
        </a:p>
      </dgm:t>
    </dgm:pt>
    <dgm:pt modelId="{356E5CCE-A7DB-4BBD-9ED6-8DB6F801FF3A}" type="parTrans" cxnId="{F8F567BB-8F63-4E83-BD5E-6E2A69250C60}">
      <dgm:prSet/>
      <dgm:spPr/>
      <dgm:t>
        <a:bodyPr/>
        <a:lstStyle/>
        <a:p>
          <a:endParaRPr lang="en-US"/>
        </a:p>
      </dgm:t>
    </dgm:pt>
    <dgm:pt modelId="{D1D1D42A-175F-4EA6-85A7-7CEC39B6BD0B}" type="sibTrans" cxnId="{F8F567BB-8F63-4E83-BD5E-6E2A69250C60}">
      <dgm:prSet/>
      <dgm:spPr/>
      <dgm:t>
        <a:bodyPr/>
        <a:lstStyle/>
        <a:p>
          <a:endParaRPr lang="en-US"/>
        </a:p>
      </dgm:t>
    </dgm:pt>
    <dgm:pt modelId="{6652C348-A15F-4B37-AC4E-3368D2685353}">
      <dgm:prSet custT="1"/>
      <dgm:spPr/>
      <dgm:t>
        <a:bodyPr/>
        <a:lstStyle/>
        <a:p>
          <a:r>
            <a:rPr lang="en-US" sz="1800" dirty="0"/>
            <a:t>Lost luggage</a:t>
          </a:r>
        </a:p>
      </dgm:t>
    </dgm:pt>
    <dgm:pt modelId="{86E54DB0-C507-48AC-9E75-857B48F1F9FB}" type="parTrans" cxnId="{E8E3E0D7-9AF2-4B0D-81D9-4E4202967EC9}">
      <dgm:prSet/>
      <dgm:spPr/>
      <dgm:t>
        <a:bodyPr/>
        <a:lstStyle/>
        <a:p>
          <a:endParaRPr lang="en-US"/>
        </a:p>
      </dgm:t>
    </dgm:pt>
    <dgm:pt modelId="{BE0634DD-ED05-4471-B6FC-6AC42D3C0C2E}" type="sibTrans" cxnId="{E8E3E0D7-9AF2-4B0D-81D9-4E4202967EC9}">
      <dgm:prSet/>
      <dgm:spPr/>
      <dgm:t>
        <a:bodyPr/>
        <a:lstStyle/>
        <a:p>
          <a:endParaRPr lang="en-US"/>
        </a:p>
      </dgm:t>
    </dgm:pt>
    <dgm:pt modelId="{F4CCD7B6-B04D-734D-AB3B-069CD5743950}" type="pres">
      <dgm:prSet presAssocID="{CE6C967F-421C-40DE-AC4B-9C8AC2489774}" presName="Name0" presStyleCnt="0">
        <dgm:presLayoutVars>
          <dgm:dir/>
          <dgm:animLvl val="lvl"/>
          <dgm:resizeHandles val="exact"/>
        </dgm:presLayoutVars>
      </dgm:prSet>
      <dgm:spPr/>
    </dgm:pt>
    <dgm:pt modelId="{B5BF5049-7D27-5248-8077-8ACE1E309F33}" type="pres">
      <dgm:prSet presAssocID="{DDEB3716-6C2E-4329-997B-40762BA83152}" presName="boxAndChildren" presStyleCnt="0"/>
      <dgm:spPr/>
    </dgm:pt>
    <dgm:pt modelId="{C0217633-F477-4448-AEBA-B589E57D2339}" type="pres">
      <dgm:prSet presAssocID="{DDEB3716-6C2E-4329-997B-40762BA83152}" presName="parentTextBox" presStyleLbl="node1" presStyleIdx="0" presStyleCnt="4"/>
      <dgm:spPr/>
    </dgm:pt>
    <dgm:pt modelId="{86FD2DA5-04EF-444E-8FC5-7AF632EC7658}" type="pres">
      <dgm:prSet presAssocID="{DDEB3716-6C2E-4329-997B-40762BA83152}" presName="entireBox" presStyleLbl="node1" presStyleIdx="0" presStyleCnt="4"/>
      <dgm:spPr/>
    </dgm:pt>
    <dgm:pt modelId="{6E97DF61-80AE-C049-8043-3A192B5D6ACB}" type="pres">
      <dgm:prSet presAssocID="{DDEB3716-6C2E-4329-997B-40762BA83152}" presName="descendantBox" presStyleCnt="0"/>
      <dgm:spPr/>
    </dgm:pt>
    <dgm:pt modelId="{17BFE8BB-A7AA-BA4A-ACB1-E6669436DE29}" type="pres">
      <dgm:prSet presAssocID="{224A6C9C-22C9-4D9A-AA93-9D03EF8A0A11}" presName="childTextBox" presStyleLbl="fgAccFollowNode1" presStyleIdx="0" presStyleCnt="5">
        <dgm:presLayoutVars>
          <dgm:bulletEnabled val="1"/>
        </dgm:presLayoutVars>
      </dgm:prSet>
      <dgm:spPr/>
    </dgm:pt>
    <dgm:pt modelId="{0C62F935-9FBF-0D40-8B64-7141FA735BE5}" type="pres">
      <dgm:prSet presAssocID="{9A31EB88-C6F3-462F-8A7A-E565118BC114}" presName="childTextBox" presStyleLbl="fgAccFollowNode1" presStyleIdx="1" presStyleCnt="5">
        <dgm:presLayoutVars>
          <dgm:bulletEnabled val="1"/>
        </dgm:presLayoutVars>
      </dgm:prSet>
      <dgm:spPr/>
    </dgm:pt>
    <dgm:pt modelId="{705F1D87-5B3B-BD4B-BCAB-9F7D6ACA53D9}" type="pres">
      <dgm:prSet presAssocID="{A42F8C34-DC2B-4247-8B73-2CD403D03A8B}" presName="childTextBox" presStyleLbl="fgAccFollowNode1" presStyleIdx="2" presStyleCnt="5">
        <dgm:presLayoutVars>
          <dgm:bulletEnabled val="1"/>
        </dgm:presLayoutVars>
      </dgm:prSet>
      <dgm:spPr/>
    </dgm:pt>
    <dgm:pt modelId="{7A2BA5E3-6594-454E-A6A0-2A29F7F80CF5}" type="pres">
      <dgm:prSet presAssocID="{0D747EE0-A9F0-430E-BE08-74E112789DE5}" presName="childTextBox" presStyleLbl="fgAccFollowNode1" presStyleIdx="3" presStyleCnt="5">
        <dgm:presLayoutVars>
          <dgm:bulletEnabled val="1"/>
        </dgm:presLayoutVars>
      </dgm:prSet>
      <dgm:spPr/>
    </dgm:pt>
    <dgm:pt modelId="{1B8ACB97-355B-344E-890A-1F8912B03E39}" type="pres">
      <dgm:prSet presAssocID="{6652C348-A15F-4B37-AC4E-3368D2685353}" presName="childTextBox" presStyleLbl="fgAccFollowNode1" presStyleIdx="4" presStyleCnt="5">
        <dgm:presLayoutVars>
          <dgm:bulletEnabled val="1"/>
        </dgm:presLayoutVars>
      </dgm:prSet>
      <dgm:spPr/>
    </dgm:pt>
    <dgm:pt modelId="{DDF95D9C-EF17-974E-B813-61EA1E14477A}" type="pres">
      <dgm:prSet presAssocID="{940A468C-53ED-49A2-943A-516E776BD9BF}" presName="sp" presStyleCnt="0"/>
      <dgm:spPr/>
    </dgm:pt>
    <dgm:pt modelId="{87B6842A-29A2-3448-B204-722153D74F99}" type="pres">
      <dgm:prSet presAssocID="{4108BE4E-8FDA-44C1-B5E0-3FF6940D9EA1}" presName="arrowAndChildren" presStyleCnt="0"/>
      <dgm:spPr/>
    </dgm:pt>
    <dgm:pt modelId="{3ED6526C-4CFD-C24B-B10B-7963240D3838}" type="pres">
      <dgm:prSet presAssocID="{4108BE4E-8FDA-44C1-B5E0-3FF6940D9EA1}" presName="parentTextArrow" presStyleLbl="node1" presStyleIdx="1" presStyleCnt="4"/>
      <dgm:spPr/>
    </dgm:pt>
    <dgm:pt modelId="{22AE68B7-57B2-AB4C-AFED-551A16329D8D}" type="pres">
      <dgm:prSet presAssocID="{7E94004B-09E7-47AE-9C26-A8FFAC3989DE}" presName="sp" presStyleCnt="0"/>
      <dgm:spPr/>
    </dgm:pt>
    <dgm:pt modelId="{D43E11F1-BA22-CF49-A5EF-7D5C2326E294}" type="pres">
      <dgm:prSet presAssocID="{7D739391-3558-4320-80C4-839F03BCA9DC}" presName="arrowAndChildren" presStyleCnt="0"/>
      <dgm:spPr/>
    </dgm:pt>
    <dgm:pt modelId="{335C36E1-A3C7-7E49-BA7D-F619C79E9890}" type="pres">
      <dgm:prSet presAssocID="{7D739391-3558-4320-80C4-839F03BCA9DC}" presName="parentTextArrow" presStyleLbl="node1" presStyleIdx="2" presStyleCnt="4"/>
      <dgm:spPr/>
    </dgm:pt>
    <dgm:pt modelId="{27DE4AFE-0EA9-F242-AB3D-FCDEDBCA7AD5}" type="pres">
      <dgm:prSet presAssocID="{4EE7BDF3-F3F2-4B76-A009-AABC759EBB1D}" presName="sp" presStyleCnt="0"/>
      <dgm:spPr/>
    </dgm:pt>
    <dgm:pt modelId="{5FAAA510-F324-B94C-AB93-B2F6DE4546D2}" type="pres">
      <dgm:prSet presAssocID="{0192161D-3B1A-42EA-8F5D-5730BE67582F}" presName="arrowAndChildren" presStyleCnt="0"/>
      <dgm:spPr/>
    </dgm:pt>
    <dgm:pt modelId="{32162363-3E52-E54F-AA57-0A0CF8ECD167}" type="pres">
      <dgm:prSet presAssocID="{0192161D-3B1A-42EA-8F5D-5730BE67582F}" presName="parentTextArrow" presStyleLbl="node1" presStyleIdx="3" presStyleCnt="4"/>
      <dgm:spPr/>
    </dgm:pt>
  </dgm:ptLst>
  <dgm:cxnLst>
    <dgm:cxn modelId="{AEB23800-0ADF-D44C-8DE0-8B1A28CBECB6}" type="presOf" srcId="{7D739391-3558-4320-80C4-839F03BCA9DC}" destId="{335C36E1-A3C7-7E49-BA7D-F619C79E9890}" srcOrd="0" destOrd="0" presId="urn:microsoft.com/office/officeart/2005/8/layout/process4"/>
    <dgm:cxn modelId="{18E81C01-7F9B-4354-B960-28AA8EEF32C0}" srcId="{DDEB3716-6C2E-4329-997B-40762BA83152}" destId="{9A31EB88-C6F3-462F-8A7A-E565118BC114}" srcOrd="1" destOrd="0" parTransId="{D6E1535F-1426-462E-B592-CDEE9DFB0661}" sibTransId="{A08FF9E9-59F2-46D1-A3F1-E648061E646C}"/>
    <dgm:cxn modelId="{708F7C17-D19E-7E4D-8C24-3FDEA9FDBD05}" type="presOf" srcId="{CE6C967F-421C-40DE-AC4B-9C8AC2489774}" destId="{F4CCD7B6-B04D-734D-AB3B-069CD5743950}" srcOrd="0" destOrd="0" presId="urn:microsoft.com/office/officeart/2005/8/layout/process4"/>
    <dgm:cxn modelId="{73E71619-CA2B-4A0B-97E4-965D22187A86}" srcId="{CE6C967F-421C-40DE-AC4B-9C8AC2489774}" destId="{0192161D-3B1A-42EA-8F5D-5730BE67582F}" srcOrd="0" destOrd="0" parTransId="{C0AE8BAA-ECCA-40BB-A0F8-8C03BF511A4C}" sibTransId="{4EE7BDF3-F3F2-4B76-A009-AABC759EBB1D}"/>
    <dgm:cxn modelId="{4CCB721A-BDF3-448A-A8DA-E6AD0045D91C}" srcId="{DDEB3716-6C2E-4329-997B-40762BA83152}" destId="{224A6C9C-22C9-4D9A-AA93-9D03EF8A0A11}" srcOrd="0" destOrd="0" parTransId="{1DE96DBE-4A76-4437-90E3-437DEC7F49E5}" sibTransId="{1A7AC149-F9D0-4D83-AD36-79F60636ABA2}"/>
    <dgm:cxn modelId="{E782091C-EEB0-C24A-AC92-D7C18A47048A}" type="presOf" srcId="{A42F8C34-DC2B-4247-8B73-2CD403D03A8B}" destId="{705F1D87-5B3B-BD4B-BCAB-9F7D6ACA53D9}" srcOrd="0" destOrd="0" presId="urn:microsoft.com/office/officeart/2005/8/layout/process4"/>
    <dgm:cxn modelId="{D8D42F33-5241-4735-9F10-407D24844FB0}" srcId="{CE6C967F-421C-40DE-AC4B-9C8AC2489774}" destId="{7D739391-3558-4320-80C4-839F03BCA9DC}" srcOrd="1" destOrd="0" parTransId="{03C65733-8AE9-4CCA-82F5-1A8A63BE7CF6}" sibTransId="{7E94004B-09E7-47AE-9C26-A8FFAC3989DE}"/>
    <dgm:cxn modelId="{4B48AD3F-DB6B-7944-BDAB-B9E6D725E8E9}" type="presOf" srcId="{4108BE4E-8FDA-44C1-B5E0-3FF6940D9EA1}" destId="{3ED6526C-4CFD-C24B-B10B-7963240D3838}" srcOrd="0" destOrd="0" presId="urn:microsoft.com/office/officeart/2005/8/layout/process4"/>
    <dgm:cxn modelId="{59233C48-F514-8548-8F42-80969E785258}" type="presOf" srcId="{DDEB3716-6C2E-4329-997B-40762BA83152}" destId="{C0217633-F477-4448-AEBA-B589E57D2339}" srcOrd="0" destOrd="0" presId="urn:microsoft.com/office/officeart/2005/8/layout/process4"/>
    <dgm:cxn modelId="{192C3163-20F0-254E-AECC-248E7457381B}" type="presOf" srcId="{6652C348-A15F-4B37-AC4E-3368D2685353}" destId="{1B8ACB97-355B-344E-890A-1F8912B03E39}" srcOrd="0" destOrd="0" presId="urn:microsoft.com/office/officeart/2005/8/layout/process4"/>
    <dgm:cxn modelId="{D7C7AD77-6430-F443-A017-162AF7D7DADC}" type="presOf" srcId="{224A6C9C-22C9-4D9A-AA93-9D03EF8A0A11}" destId="{17BFE8BB-A7AA-BA4A-ACB1-E6669436DE29}" srcOrd="0" destOrd="0" presId="urn:microsoft.com/office/officeart/2005/8/layout/process4"/>
    <dgm:cxn modelId="{8ABEE07C-6BC6-FA45-95F3-3E7B8BBB2B0D}" type="presOf" srcId="{9A31EB88-C6F3-462F-8A7A-E565118BC114}" destId="{0C62F935-9FBF-0D40-8B64-7141FA735BE5}" srcOrd="0" destOrd="0" presId="urn:microsoft.com/office/officeart/2005/8/layout/process4"/>
    <dgm:cxn modelId="{D25F7885-B8FA-4FE5-9E2D-B8E8D6061311}" srcId="{DDEB3716-6C2E-4329-997B-40762BA83152}" destId="{A42F8C34-DC2B-4247-8B73-2CD403D03A8B}" srcOrd="2" destOrd="0" parTransId="{B80F00EA-5056-4BB1-B453-A6CEA386D552}" sibTransId="{0881A1FB-FA69-4D55-82A7-455EE98C1401}"/>
    <dgm:cxn modelId="{67036798-C052-A64F-B3F2-29C8D8139069}" type="presOf" srcId="{0D747EE0-A9F0-430E-BE08-74E112789DE5}" destId="{7A2BA5E3-6594-454E-A6A0-2A29F7F80CF5}" srcOrd="0" destOrd="0" presId="urn:microsoft.com/office/officeart/2005/8/layout/process4"/>
    <dgm:cxn modelId="{77F61EB8-360C-454F-920D-A47A69FD45BD}" type="presOf" srcId="{0192161D-3B1A-42EA-8F5D-5730BE67582F}" destId="{32162363-3E52-E54F-AA57-0A0CF8ECD167}" srcOrd="0" destOrd="0" presId="urn:microsoft.com/office/officeart/2005/8/layout/process4"/>
    <dgm:cxn modelId="{94339DB8-E9AB-424A-8901-AE613AA35EC6}" srcId="{CE6C967F-421C-40DE-AC4B-9C8AC2489774}" destId="{DDEB3716-6C2E-4329-997B-40762BA83152}" srcOrd="3" destOrd="0" parTransId="{DE293BD2-9F4D-4BAB-A1AA-8CCF55106842}" sibTransId="{BC32F01D-B6BE-47B3-89F9-0DDB4E6026D1}"/>
    <dgm:cxn modelId="{B6AA6CBA-726C-5643-A30A-5D08811E12AD}" type="presOf" srcId="{DDEB3716-6C2E-4329-997B-40762BA83152}" destId="{86FD2DA5-04EF-444E-8FC5-7AF632EC7658}" srcOrd="1" destOrd="0" presId="urn:microsoft.com/office/officeart/2005/8/layout/process4"/>
    <dgm:cxn modelId="{F8F567BB-8F63-4E83-BD5E-6E2A69250C60}" srcId="{DDEB3716-6C2E-4329-997B-40762BA83152}" destId="{0D747EE0-A9F0-430E-BE08-74E112789DE5}" srcOrd="3" destOrd="0" parTransId="{356E5CCE-A7DB-4BBD-9ED6-8DB6F801FF3A}" sibTransId="{D1D1D42A-175F-4EA6-85A7-7CEC39B6BD0B}"/>
    <dgm:cxn modelId="{E8E3E0D7-9AF2-4B0D-81D9-4E4202967EC9}" srcId="{DDEB3716-6C2E-4329-997B-40762BA83152}" destId="{6652C348-A15F-4B37-AC4E-3368D2685353}" srcOrd="4" destOrd="0" parTransId="{86E54DB0-C507-48AC-9E75-857B48F1F9FB}" sibTransId="{BE0634DD-ED05-4471-B6FC-6AC42D3C0C2E}"/>
    <dgm:cxn modelId="{7FE63BF1-4EB4-4257-9294-F0FA99EE0780}" srcId="{CE6C967F-421C-40DE-AC4B-9C8AC2489774}" destId="{4108BE4E-8FDA-44C1-B5E0-3FF6940D9EA1}" srcOrd="2" destOrd="0" parTransId="{C800F290-5CEB-4D1B-8493-683A5451A69C}" sibTransId="{940A468C-53ED-49A2-943A-516E776BD9BF}"/>
    <dgm:cxn modelId="{D7EDDDEC-3D5B-464E-9690-6647DCDC2B9D}" type="presParOf" srcId="{F4CCD7B6-B04D-734D-AB3B-069CD5743950}" destId="{B5BF5049-7D27-5248-8077-8ACE1E309F33}" srcOrd="0" destOrd="0" presId="urn:microsoft.com/office/officeart/2005/8/layout/process4"/>
    <dgm:cxn modelId="{F4285F13-7D30-4F4D-A877-20A3F6CAEE26}" type="presParOf" srcId="{B5BF5049-7D27-5248-8077-8ACE1E309F33}" destId="{C0217633-F477-4448-AEBA-B589E57D2339}" srcOrd="0" destOrd="0" presId="urn:microsoft.com/office/officeart/2005/8/layout/process4"/>
    <dgm:cxn modelId="{8EA8C9B6-1F91-834C-A8C1-81D83FB8B100}" type="presParOf" srcId="{B5BF5049-7D27-5248-8077-8ACE1E309F33}" destId="{86FD2DA5-04EF-444E-8FC5-7AF632EC7658}" srcOrd="1" destOrd="0" presId="urn:microsoft.com/office/officeart/2005/8/layout/process4"/>
    <dgm:cxn modelId="{8A7070C5-3E82-4D48-ACD6-C367BB49FF34}" type="presParOf" srcId="{B5BF5049-7D27-5248-8077-8ACE1E309F33}" destId="{6E97DF61-80AE-C049-8043-3A192B5D6ACB}" srcOrd="2" destOrd="0" presId="urn:microsoft.com/office/officeart/2005/8/layout/process4"/>
    <dgm:cxn modelId="{714FF74F-EE6F-E243-B9A8-724B8D08FF5C}" type="presParOf" srcId="{6E97DF61-80AE-C049-8043-3A192B5D6ACB}" destId="{17BFE8BB-A7AA-BA4A-ACB1-E6669436DE29}" srcOrd="0" destOrd="0" presId="urn:microsoft.com/office/officeart/2005/8/layout/process4"/>
    <dgm:cxn modelId="{FEA95E6E-7EB5-D049-8D80-8E1AD7FA2D2D}" type="presParOf" srcId="{6E97DF61-80AE-C049-8043-3A192B5D6ACB}" destId="{0C62F935-9FBF-0D40-8B64-7141FA735BE5}" srcOrd="1" destOrd="0" presId="urn:microsoft.com/office/officeart/2005/8/layout/process4"/>
    <dgm:cxn modelId="{B59686E4-EB9D-DC41-B0DC-F6691D05BC84}" type="presParOf" srcId="{6E97DF61-80AE-C049-8043-3A192B5D6ACB}" destId="{705F1D87-5B3B-BD4B-BCAB-9F7D6ACA53D9}" srcOrd="2" destOrd="0" presId="urn:microsoft.com/office/officeart/2005/8/layout/process4"/>
    <dgm:cxn modelId="{0E565E50-5AED-9545-9E6E-E45ED5891976}" type="presParOf" srcId="{6E97DF61-80AE-C049-8043-3A192B5D6ACB}" destId="{7A2BA5E3-6594-454E-A6A0-2A29F7F80CF5}" srcOrd="3" destOrd="0" presId="urn:microsoft.com/office/officeart/2005/8/layout/process4"/>
    <dgm:cxn modelId="{140FAA53-D136-F948-9401-E7D0B5A9D7F4}" type="presParOf" srcId="{6E97DF61-80AE-C049-8043-3A192B5D6ACB}" destId="{1B8ACB97-355B-344E-890A-1F8912B03E39}" srcOrd="4" destOrd="0" presId="urn:microsoft.com/office/officeart/2005/8/layout/process4"/>
    <dgm:cxn modelId="{B30C089E-6E0B-AA49-909C-944CB35FAEB9}" type="presParOf" srcId="{F4CCD7B6-B04D-734D-AB3B-069CD5743950}" destId="{DDF95D9C-EF17-974E-B813-61EA1E14477A}" srcOrd="1" destOrd="0" presId="urn:microsoft.com/office/officeart/2005/8/layout/process4"/>
    <dgm:cxn modelId="{49FA4EDC-F242-3D45-BE7F-DE7A9DC7207B}" type="presParOf" srcId="{F4CCD7B6-B04D-734D-AB3B-069CD5743950}" destId="{87B6842A-29A2-3448-B204-722153D74F99}" srcOrd="2" destOrd="0" presId="urn:microsoft.com/office/officeart/2005/8/layout/process4"/>
    <dgm:cxn modelId="{9591BF92-F47F-AA41-A212-01535C3CF6E5}" type="presParOf" srcId="{87B6842A-29A2-3448-B204-722153D74F99}" destId="{3ED6526C-4CFD-C24B-B10B-7963240D3838}" srcOrd="0" destOrd="0" presId="urn:microsoft.com/office/officeart/2005/8/layout/process4"/>
    <dgm:cxn modelId="{0E8423CF-D665-C048-83E2-F75C3E746757}" type="presParOf" srcId="{F4CCD7B6-B04D-734D-AB3B-069CD5743950}" destId="{22AE68B7-57B2-AB4C-AFED-551A16329D8D}" srcOrd="3" destOrd="0" presId="urn:microsoft.com/office/officeart/2005/8/layout/process4"/>
    <dgm:cxn modelId="{AD71AFEB-018D-1040-8EAB-52F2411A5A33}" type="presParOf" srcId="{F4CCD7B6-B04D-734D-AB3B-069CD5743950}" destId="{D43E11F1-BA22-CF49-A5EF-7D5C2326E294}" srcOrd="4" destOrd="0" presId="urn:microsoft.com/office/officeart/2005/8/layout/process4"/>
    <dgm:cxn modelId="{25E3EF10-EC50-E546-B986-3E6149652F04}" type="presParOf" srcId="{D43E11F1-BA22-CF49-A5EF-7D5C2326E294}" destId="{335C36E1-A3C7-7E49-BA7D-F619C79E9890}" srcOrd="0" destOrd="0" presId="urn:microsoft.com/office/officeart/2005/8/layout/process4"/>
    <dgm:cxn modelId="{848976E0-C7A9-974D-9A3D-88B889DBF265}" type="presParOf" srcId="{F4CCD7B6-B04D-734D-AB3B-069CD5743950}" destId="{27DE4AFE-0EA9-F242-AB3D-FCDEDBCA7AD5}" srcOrd="5" destOrd="0" presId="urn:microsoft.com/office/officeart/2005/8/layout/process4"/>
    <dgm:cxn modelId="{8DBEAA42-06CF-0441-B8A4-B5B9FC3961C1}" type="presParOf" srcId="{F4CCD7B6-B04D-734D-AB3B-069CD5743950}" destId="{5FAAA510-F324-B94C-AB93-B2F6DE4546D2}" srcOrd="6" destOrd="0" presId="urn:microsoft.com/office/officeart/2005/8/layout/process4"/>
    <dgm:cxn modelId="{18DB50E9-08D0-8648-8823-3FDEBE3379D0}" type="presParOf" srcId="{5FAAA510-F324-B94C-AB93-B2F6DE4546D2}" destId="{32162363-3E52-E54F-AA57-0A0CF8ECD167}" srcOrd="0" destOrd="0" presId="urn:microsoft.com/office/officeart/2005/8/layout/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D4A5E-812F-7542-94A4-CC2252CC5C3D}">
      <dsp:nvSpPr>
        <dsp:cNvPr id="0" name=""/>
        <dsp:cNvSpPr/>
      </dsp:nvSpPr>
      <dsp:spPr>
        <a:xfrm>
          <a:off x="0" y="15652"/>
          <a:ext cx="11714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Airline companies in the United States face a significant challenge in understanding and managing customer satisfaction.</a:t>
          </a:r>
        </a:p>
      </dsp:txBody>
      <dsp:txXfrm>
        <a:off x="37467" y="53119"/>
        <a:ext cx="11639986" cy="692586"/>
      </dsp:txXfrm>
    </dsp:sp>
    <dsp:sp modelId="{9D04DB8F-FB02-4545-9ADD-F11E364FE900}">
      <dsp:nvSpPr>
        <dsp:cNvPr id="0" name=""/>
        <dsp:cNvSpPr/>
      </dsp:nvSpPr>
      <dsp:spPr>
        <a:xfrm>
          <a:off x="0" y="901252"/>
          <a:ext cx="11714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Negative sentiment towards an airline can lead to decreased bookings and revenue.</a:t>
          </a:r>
          <a:r>
            <a:rPr lang="en-US" sz="1700" kern="1200" dirty="0"/>
            <a:t> </a:t>
          </a:r>
        </a:p>
      </dsp:txBody>
      <dsp:txXfrm>
        <a:off x="37467" y="938719"/>
        <a:ext cx="11639986" cy="692586"/>
      </dsp:txXfrm>
    </dsp:sp>
    <dsp:sp modelId="{279B21A2-E9D4-7F44-BFD9-C7764EFF45D5}">
      <dsp:nvSpPr>
        <dsp:cNvPr id="0" name=""/>
        <dsp:cNvSpPr/>
      </dsp:nvSpPr>
      <dsp:spPr>
        <a:xfrm>
          <a:off x="0" y="1786852"/>
          <a:ext cx="11714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Social media platforms, such as Twitter, provide extensive customer feedback on airline service quality that can be used to gain insights into customer sentiment toward the airlines.</a:t>
          </a:r>
          <a:r>
            <a:rPr lang="en-US" sz="1700" kern="1200" dirty="0"/>
            <a:t> </a:t>
          </a:r>
        </a:p>
      </dsp:txBody>
      <dsp:txXfrm>
        <a:off x="37467" y="1824319"/>
        <a:ext cx="11639986" cy="692586"/>
      </dsp:txXfrm>
    </dsp:sp>
    <dsp:sp modelId="{A911F7D5-DACD-DC44-BC13-D1B8BBCBB532}">
      <dsp:nvSpPr>
        <dsp:cNvPr id="0" name=""/>
        <dsp:cNvSpPr/>
      </dsp:nvSpPr>
      <dsp:spPr>
        <a:xfrm>
          <a:off x="0" y="2672452"/>
          <a:ext cx="1171492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However, the sheer volume of data can make it challenging to manually analyze and understand the overall customer sentiment.</a:t>
          </a:r>
        </a:p>
      </dsp:txBody>
      <dsp:txXfrm>
        <a:off x="37467" y="2709919"/>
        <a:ext cx="11639986"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D2DA5-04EF-444E-8FC5-7AF632EC7658}">
      <dsp:nvSpPr>
        <dsp:cNvPr id="0" name=""/>
        <dsp:cNvSpPr/>
      </dsp:nvSpPr>
      <dsp:spPr>
        <a:xfrm>
          <a:off x="0" y="4264201"/>
          <a:ext cx="7062044" cy="9329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The top 5 negative reasons are:</a:t>
          </a:r>
        </a:p>
      </dsp:txBody>
      <dsp:txXfrm>
        <a:off x="0" y="4264201"/>
        <a:ext cx="7062044" cy="503767"/>
      </dsp:txXfrm>
    </dsp:sp>
    <dsp:sp modelId="{17BFE8BB-A7AA-BA4A-ACB1-E6669436DE29}">
      <dsp:nvSpPr>
        <dsp:cNvPr id="0" name=""/>
        <dsp:cNvSpPr/>
      </dsp:nvSpPr>
      <dsp:spPr>
        <a:xfrm>
          <a:off x="862" y="4749311"/>
          <a:ext cx="1412063" cy="429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Customer service issue</a:t>
          </a:r>
        </a:p>
      </dsp:txBody>
      <dsp:txXfrm>
        <a:off x="862" y="4749311"/>
        <a:ext cx="1412063" cy="429135"/>
      </dsp:txXfrm>
    </dsp:sp>
    <dsp:sp modelId="{0C62F935-9FBF-0D40-8B64-7141FA735BE5}">
      <dsp:nvSpPr>
        <dsp:cNvPr id="0" name=""/>
        <dsp:cNvSpPr/>
      </dsp:nvSpPr>
      <dsp:spPr>
        <a:xfrm>
          <a:off x="1412926" y="4749311"/>
          <a:ext cx="1412063" cy="429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Late flight</a:t>
          </a:r>
        </a:p>
      </dsp:txBody>
      <dsp:txXfrm>
        <a:off x="1412926" y="4749311"/>
        <a:ext cx="1412063" cy="429135"/>
      </dsp:txXfrm>
    </dsp:sp>
    <dsp:sp modelId="{705F1D87-5B3B-BD4B-BCAB-9F7D6ACA53D9}">
      <dsp:nvSpPr>
        <dsp:cNvPr id="0" name=""/>
        <dsp:cNvSpPr/>
      </dsp:nvSpPr>
      <dsp:spPr>
        <a:xfrm>
          <a:off x="2824990" y="4749311"/>
          <a:ext cx="1412063" cy="429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Can’t tell</a:t>
          </a:r>
        </a:p>
      </dsp:txBody>
      <dsp:txXfrm>
        <a:off x="2824990" y="4749311"/>
        <a:ext cx="1412063" cy="429135"/>
      </dsp:txXfrm>
    </dsp:sp>
    <dsp:sp modelId="{7A2BA5E3-6594-454E-A6A0-2A29F7F80CF5}">
      <dsp:nvSpPr>
        <dsp:cNvPr id="0" name=""/>
        <dsp:cNvSpPr/>
      </dsp:nvSpPr>
      <dsp:spPr>
        <a:xfrm>
          <a:off x="4237053" y="4749311"/>
          <a:ext cx="1412063" cy="429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Cancelled flight</a:t>
          </a:r>
        </a:p>
      </dsp:txBody>
      <dsp:txXfrm>
        <a:off x="4237053" y="4749311"/>
        <a:ext cx="1412063" cy="429135"/>
      </dsp:txXfrm>
    </dsp:sp>
    <dsp:sp modelId="{1B8ACB97-355B-344E-890A-1F8912B03E39}">
      <dsp:nvSpPr>
        <dsp:cNvPr id="0" name=""/>
        <dsp:cNvSpPr/>
      </dsp:nvSpPr>
      <dsp:spPr>
        <a:xfrm>
          <a:off x="5649117" y="4749311"/>
          <a:ext cx="1412063" cy="4291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Lost luggage</a:t>
          </a:r>
        </a:p>
      </dsp:txBody>
      <dsp:txXfrm>
        <a:off x="5649117" y="4749311"/>
        <a:ext cx="1412063" cy="429135"/>
      </dsp:txXfrm>
    </dsp:sp>
    <dsp:sp modelId="{3ED6526C-4CFD-C24B-B10B-7963240D3838}">
      <dsp:nvSpPr>
        <dsp:cNvPr id="0" name=""/>
        <dsp:cNvSpPr/>
      </dsp:nvSpPr>
      <dsp:spPr>
        <a:xfrm rot="10800000">
          <a:off x="0" y="2843390"/>
          <a:ext cx="7062044" cy="14348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Among the 6 airlines, Virgin Airlines seems to be the best in terms of sentiments from the customers.</a:t>
          </a:r>
        </a:p>
      </dsp:txBody>
      <dsp:txXfrm rot="10800000">
        <a:off x="0" y="2843390"/>
        <a:ext cx="7062044" cy="932293"/>
      </dsp:txXfrm>
    </dsp:sp>
    <dsp:sp modelId="{335C36E1-A3C7-7E49-BA7D-F619C79E9890}">
      <dsp:nvSpPr>
        <dsp:cNvPr id="0" name=""/>
        <dsp:cNvSpPr/>
      </dsp:nvSpPr>
      <dsp:spPr>
        <a:xfrm rot="10800000">
          <a:off x="0" y="1422578"/>
          <a:ext cx="7062044" cy="14348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US Airways have around 80% of negative sentiment from the customers flying in their airlines. </a:t>
          </a:r>
        </a:p>
      </dsp:txBody>
      <dsp:txXfrm rot="10800000">
        <a:off x="0" y="1422578"/>
        <a:ext cx="7062044" cy="932293"/>
      </dsp:txXfrm>
    </dsp:sp>
    <dsp:sp modelId="{32162363-3E52-E54F-AA57-0A0CF8ECD167}">
      <dsp:nvSpPr>
        <dsp:cNvPr id="0" name=""/>
        <dsp:cNvSpPr/>
      </dsp:nvSpPr>
      <dsp:spPr>
        <a:xfrm rot="10800000">
          <a:off x="0" y="1767"/>
          <a:ext cx="7062044" cy="1434804"/>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Southwest Airline has the most balanced reviews in terms of sentiment of the customers experience. </a:t>
          </a:r>
        </a:p>
      </dsp:txBody>
      <dsp:txXfrm rot="10800000">
        <a:off x="0" y="1767"/>
        <a:ext cx="7062044" cy="9322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1:35:19.296"/>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8471F-82C1-744C-8108-C143131D14B9}"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2CC2C4-4D75-D34E-8A98-65D372BE47C7}" type="slidenum">
              <a:rPr lang="en-US" smtClean="0"/>
              <a:t>‹#›</a:t>
            </a:fld>
            <a:endParaRPr lang="en-US"/>
          </a:p>
        </p:txBody>
      </p:sp>
    </p:spTree>
    <p:extLst>
      <p:ext uri="{BB962C8B-B14F-4D97-AF65-F5344CB8AC3E}">
        <p14:creationId xmlns:p14="http://schemas.microsoft.com/office/powerpoint/2010/main" val="268375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2CC2C4-4D75-D34E-8A98-65D372BE47C7}" type="slidenum">
              <a:rPr lang="en-US" smtClean="0"/>
              <a:t>1</a:t>
            </a:fld>
            <a:endParaRPr lang="en-US"/>
          </a:p>
        </p:txBody>
      </p:sp>
    </p:spTree>
    <p:extLst>
      <p:ext uri="{BB962C8B-B14F-4D97-AF65-F5344CB8AC3E}">
        <p14:creationId xmlns:p14="http://schemas.microsoft.com/office/powerpoint/2010/main" val="108452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2CC2C4-4D75-D34E-8A98-65D372BE47C7}" type="slidenum">
              <a:rPr lang="en-US" smtClean="0"/>
              <a:t>2</a:t>
            </a:fld>
            <a:endParaRPr lang="en-US"/>
          </a:p>
        </p:txBody>
      </p:sp>
    </p:spTree>
    <p:extLst>
      <p:ext uri="{BB962C8B-B14F-4D97-AF65-F5344CB8AC3E}">
        <p14:creationId xmlns:p14="http://schemas.microsoft.com/office/powerpoint/2010/main" val="421255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2CC2C4-4D75-D34E-8A98-65D372BE47C7}" type="slidenum">
              <a:rPr lang="en-US" smtClean="0"/>
              <a:t>3</a:t>
            </a:fld>
            <a:endParaRPr lang="en-US"/>
          </a:p>
        </p:txBody>
      </p:sp>
    </p:spTree>
    <p:extLst>
      <p:ext uri="{BB962C8B-B14F-4D97-AF65-F5344CB8AC3E}">
        <p14:creationId xmlns:p14="http://schemas.microsoft.com/office/powerpoint/2010/main" val="2927921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April 18,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901929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April 18,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468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April 18,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0148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April 18,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827026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April 18,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812500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April 18,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22753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April 18,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484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April 18,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3080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April 18,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4797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April 18,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77188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April 18,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41682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April 18,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405865148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27" r:id="rId7"/>
    <p:sldLayoutId id="2147483728" r:id="rId8"/>
    <p:sldLayoutId id="2147483729" r:id="rId9"/>
    <p:sldLayoutId id="2147483730" r:id="rId10"/>
    <p:sldLayoutId id="2147483737"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customXml" Target="../ink/ink8.xml"/><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customXml" Target="../ink/ink9.xml"/><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0.xml"/><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ink/ink11.xml"/><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2.xml"/><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13.xml"/><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14.xml"/><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www.crowdflower.com/data-for-everyone" TargetMode="External"/><Relationship Id="rId4" Type="http://schemas.openxmlformats.org/officeDocument/2006/relationships/hyperlink" Target="https://www.kaggle.com/datasets/crowdflower/twitter-airline-sentiment?datasetId=17&amp;sortBy=voteCount" TargetMode="Externa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ustomXml" Target="../ink/ink3.xml"/><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diagramDrawing" Target="../diagrams/drawing2.xml"/><Relationship Id="rId3" Type="http://schemas.openxmlformats.org/officeDocument/2006/relationships/customXml" Target="../ink/ink4.xml"/><Relationship Id="rId7" Type="http://schemas.openxmlformats.org/officeDocument/2006/relationships/image" Target="../media/image8.png"/><Relationship Id="rId12"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diagramQuickStyle" Target="../diagrams/quickStyle2.xml"/><Relationship Id="rId5" Type="http://schemas.openxmlformats.org/officeDocument/2006/relationships/image" Target="../media/image4.jpe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5.xml"/><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6D5EAF-F699-9219-0D1E-F568D0E21AFD}"/>
              </a:ext>
            </a:extLst>
          </p:cNvPr>
          <p:cNvSpPr>
            <a:spLocks noGrp="1"/>
          </p:cNvSpPr>
          <p:nvPr>
            <p:ph type="title"/>
          </p:nvPr>
        </p:nvSpPr>
        <p:spPr>
          <a:xfrm>
            <a:off x="4585648" y="1071326"/>
            <a:ext cx="7367813" cy="1216024"/>
          </a:xfrm>
        </p:spPr>
        <p:txBody>
          <a:bodyPr vert="horz" lIns="91440" tIns="45720" rIns="91440" bIns="45720" rtlCol="0" anchor="ctr">
            <a:normAutofit/>
          </a:bodyPr>
          <a:lstStyle/>
          <a:p>
            <a:pPr algn="ctr">
              <a:lnSpc>
                <a:spcPct val="100000"/>
              </a:lnSpc>
            </a:pPr>
            <a:r>
              <a:rPr lang="en-US" b="1" dirty="0">
                <a:effectLst/>
              </a:rPr>
              <a:t>Twitter Sentiment Prediction of US Airlines</a:t>
            </a:r>
            <a:endParaRPr lang="en-US" dirty="0"/>
          </a:p>
        </p:txBody>
      </p:sp>
      <p:pic>
        <p:nvPicPr>
          <p:cNvPr id="5" name="Picture 4" descr="Aeroplane taking off against dramatic sky">
            <a:extLst>
              <a:ext uri="{FF2B5EF4-FFF2-40B4-BE49-F238E27FC236}">
                <a16:creationId xmlns:a16="http://schemas.microsoft.com/office/drawing/2014/main" id="{AA0A3B1A-15D6-D62D-209C-3E8FD29585BE}"/>
              </a:ext>
            </a:extLst>
          </p:cNvPr>
          <p:cNvPicPr>
            <a:picLocks noChangeAspect="1"/>
          </p:cNvPicPr>
          <p:nvPr/>
        </p:nvPicPr>
        <p:blipFill rotWithShape="1">
          <a:blip r:embed="rId3"/>
          <a:srcRect l="16815" r="38720"/>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4" name="TextBox 3">
            <a:extLst>
              <a:ext uri="{FF2B5EF4-FFF2-40B4-BE49-F238E27FC236}">
                <a16:creationId xmlns:a16="http://schemas.microsoft.com/office/drawing/2014/main" id="{914A20BB-9F9A-4D4C-FEBC-8266ECE5918B}"/>
              </a:ext>
            </a:extLst>
          </p:cNvPr>
          <p:cNvSpPr txBox="1"/>
          <p:nvPr/>
        </p:nvSpPr>
        <p:spPr>
          <a:xfrm>
            <a:off x="4837043" y="2513588"/>
            <a:ext cx="7116417" cy="4107021"/>
          </a:xfrm>
          <a:prstGeom prst="rect">
            <a:avLst/>
          </a:prstGeom>
        </p:spPr>
        <p:txBody>
          <a:bodyPr vert="horz" lIns="91440" tIns="45720" rIns="91440" bIns="45720" rtlCol="0">
            <a:normAutofit/>
          </a:bodyPr>
          <a:lstStyle/>
          <a:p>
            <a:pPr algn="ctr"/>
            <a:r>
              <a:rPr lang="en-US" b="1" spc="50" dirty="0">
                <a:solidFill>
                  <a:schemeClr val="tx1">
                    <a:lumMod val="85000"/>
                    <a:lumOff val="15000"/>
                  </a:schemeClr>
                </a:solidFill>
                <a:ea typeface="Batang" panose="02030600000101010101" pitchFamily="18" charset="-127"/>
              </a:rPr>
              <a:t>Group-12: </a:t>
            </a:r>
            <a:r>
              <a:rPr lang="en-US" spc="50" dirty="0">
                <a:solidFill>
                  <a:schemeClr val="tx1">
                    <a:lumMod val="85000"/>
                    <a:lumOff val="15000"/>
                  </a:schemeClr>
                </a:solidFill>
                <a:ea typeface="Batang" panose="02030600000101010101" pitchFamily="18" charset="-127"/>
              </a:rPr>
              <a:t>Amitoj Singh Kohli and Aryaman Kakad</a:t>
            </a:r>
          </a:p>
          <a:p>
            <a:pPr algn="ctr">
              <a:spcBef>
                <a:spcPct val="45000"/>
              </a:spcBef>
            </a:pPr>
            <a:r>
              <a:rPr lang="en-US" altLang="en-US" b="0" spc="50" dirty="0">
                <a:solidFill>
                  <a:schemeClr val="tx1">
                    <a:lumMod val="85000"/>
                    <a:lumOff val="15000"/>
                  </a:schemeClr>
                </a:solidFill>
                <a:ea typeface="Batang" panose="02030600000101010101" pitchFamily="18" charset="-127"/>
              </a:rPr>
              <a:t>Graduate Student, College of Engineering, MS in Data Analytics Engineering, Northeastern University, Boston, MA</a:t>
            </a:r>
          </a:p>
          <a:p>
            <a:pPr algn="ctr">
              <a:spcBef>
                <a:spcPct val="45000"/>
              </a:spcBef>
            </a:pPr>
            <a:endParaRPr lang="en-US" altLang="en-US" spc="50" dirty="0">
              <a:solidFill>
                <a:schemeClr val="tx1">
                  <a:lumMod val="85000"/>
                  <a:lumOff val="15000"/>
                </a:schemeClr>
              </a:solidFill>
              <a:ea typeface="Batang" panose="02030600000101010101" pitchFamily="18" charset="-127"/>
            </a:endParaRPr>
          </a:p>
          <a:p>
            <a:pPr algn="ctr">
              <a:spcBef>
                <a:spcPct val="45000"/>
              </a:spcBef>
            </a:pPr>
            <a:r>
              <a:rPr lang="en-US" altLang="en-US" sz="1800" b="1" dirty="0" err="1"/>
              <a:t>Xuemin</a:t>
            </a:r>
            <a:r>
              <a:rPr lang="en-US" altLang="en-US" sz="1800" b="1" dirty="0"/>
              <a:t> </a:t>
            </a:r>
            <a:r>
              <a:rPr lang="en-US" altLang="en-US" sz="1800" b="1" dirty="0" err="1"/>
              <a:t>Jin</a:t>
            </a:r>
            <a:r>
              <a:rPr lang="en-US" altLang="en-US" sz="1800" b="1" dirty="0"/>
              <a:t> </a:t>
            </a:r>
          </a:p>
          <a:p>
            <a:pPr algn="ctr">
              <a:lnSpc>
                <a:spcPct val="75000"/>
              </a:lnSpc>
              <a:spcBef>
                <a:spcPct val="45000"/>
              </a:spcBef>
            </a:pPr>
            <a:r>
              <a:rPr lang="en-US" sz="1800" b="0" dirty="0"/>
              <a:t>Teaching Professor,  Mechanical and Industrial Engineering</a:t>
            </a:r>
          </a:p>
          <a:p>
            <a:pPr algn="ctr">
              <a:lnSpc>
                <a:spcPct val="75000"/>
              </a:lnSpc>
              <a:spcBef>
                <a:spcPct val="45000"/>
              </a:spcBef>
            </a:pPr>
            <a:endParaRPr lang="en-US" altLang="en-US" sz="1800" b="0" dirty="0"/>
          </a:p>
          <a:p>
            <a:pPr algn="ctr">
              <a:lnSpc>
                <a:spcPct val="75000"/>
              </a:lnSpc>
              <a:spcBef>
                <a:spcPct val="45000"/>
              </a:spcBef>
            </a:pPr>
            <a:r>
              <a:rPr lang="en-US" sz="1800" b="1" dirty="0"/>
              <a:t>IE7275 Data Mining in Engineering</a:t>
            </a:r>
          </a:p>
          <a:p>
            <a:pPr algn="ctr">
              <a:lnSpc>
                <a:spcPct val="75000"/>
              </a:lnSpc>
              <a:spcBef>
                <a:spcPct val="45000"/>
              </a:spcBef>
            </a:pPr>
            <a:endParaRPr lang="en-US" b="0" dirty="0"/>
          </a:p>
          <a:p>
            <a:pPr algn="ctr">
              <a:lnSpc>
                <a:spcPct val="75000"/>
              </a:lnSpc>
              <a:spcBef>
                <a:spcPct val="45000"/>
              </a:spcBef>
            </a:pPr>
            <a:r>
              <a:rPr lang="en-US" sz="1800" dirty="0"/>
              <a:t>Holmes Hall 339, </a:t>
            </a:r>
            <a:r>
              <a:rPr lang="en-US" altLang="en-US" sz="1800" b="0" dirty="0"/>
              <a:t>Conference Center</a:t>
            </a:r>
          </a:p>
          <a:p>
            <a:pPr algn="ctr">
              <a:lnSpc>
                <a:spcPct val="75000"/>
              </a:lnSpc>
              <a:spcBef>
                <a:spcPct val="45000"/>
              </a:spcBef>
            </a:pPr>
            <a:r>
              <a:rPr lang="en-US" altLang="en-US" dirty="0"/>
              <a:t>April</a:t>
            </a:r>
            <a:r>
              <a:rPr lang="en-US" altLang="en-US" sz="1800" b="0" dirty="0"/>
              <a:t> 19</a:t>
            </a:r>
            <a:r>
              <a:rPr lang="en-US" altLang="en-US" sz="1800" b="0" baseline="30000" dirty="0"/>
              <a:t>th</a:t>
            </a:r>
            <a:r>
              <a:rPr lang="en-US" altLang="en-US" sz="1800" b="0" dirty="0"/>
              <a:t> , 2023</a:t>
            </a:r>
            <a:endParaRPr lang="en-US" altLang="en-US" sz="1800" b="0" dirty="0">
              <a:solidFill>
                <a:schemeClr val="tx2"/>
              </a:solidFill>
              <a:latin typeface="Georgia" panose="02040502050405020303" pitchFamily="18" charset="0"/>
            </a:endParaRPr>
          </a:p>
          <a:p>
            <a:pPr algn="ctr">
              <a:lnSpc>
                <a:spcPct val="75000"/>
              </a:lnSpc>
              <a:spcBef>
                <a:spcPct val="45000"/>
              </a:spcBef>
            </a:pPr>
            <a:endParaRPr lang="en-US" sz="1800" b="0" dirty="0"/>
          </a:p>
          <a:p>
            <a:pPr algn="ctr">
              <a:spcBef>
                <a:spcPct val="45000"/>
              </a:spcBef>
            </a:pPr>
            <a:endParaRPr lang="en-US" altLang="en-US" b="0" spc="50" dirty="0">
              <a:solidFill>
                <a:schemeClr val="tx1">
                  <a:lumMod val="85000"/>
                  <a:lumOff val="15000"/>
                </a:schemeClr>
              </a:solidFill>
              <a:ea typeface="Batang" panose="02030600000101010101" pitchFamily="18" charset="-127"/>
            </a:endParaRPr>
          </a:p>
          <a:p>
            <a:endParaRPr lang="en-US" spc="50" dirty="0">
              <a:solidFill>
                <a:schemeClr val="tx1">
                  <a:lumMod val="85000"/>
                  <a:lumOff val="15000"/>
                </a:schemeClr>
              </a:solidFill>
              <a:ea typeface="Batang" panose="02030600000101010101" pitchFamily="18" charset="-127"/>
            </a:endParaRPr>
          </a:p>
        </p:txBody>
      </p:sp>
      <p:pic>
        <p:nvPicPr>
          <p:cNvPr id="1026" name="Picture 2" descr="Northeastern University - Wikipedia">
            <a:extLst>
              <a:ext uri="{FF2B5EF4-FFF2-40B4-BE49-F238E27FC236}">
                <a16:creationId xmlns:a16="http://schemas.microsoft.com/office/drawing/2014/main" id="{8D820350-AB0D-4024-EC5D-877B7E0B6608}"/>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874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ABA3F1-D64A-AE2E-5B7C-D4D8707F40D9}"/>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Naïve Bayes Classification</a:t>
            </a:r>
          </a:p>
        </p:txBody>
      </p:sp>
      <p:pic>
        <p:nvPicPr>
          <p:cNvPr id="5" name="Picture 4">
            <a:extLst>
              <a:ext uri="{FF2B5EF4-FFF2-40B4-BE49-F238E27FC236}">
                <a16:creationId xmlns:a16="http://schemas.microsoft.com/office/drawing/2014/main" id="{65D723F3-8DEE-6818-EE9C-93BBEA36833D}"/>
              </a:ext>
            </a:extLst>
          </p:cNvPr>
          <p:cNvPicPr>
            <a:picLocks noChangeAspect="1"/>
          </p:cNvPicPr>
          <p:nvPr/>
        </p:nvPicPr>
        <p:blipFill>
          <a:blip r:embed="rId7"/>
          <a:stretch>
            <a:fillRect/>
          </a:stretch>
        </p:blipFill>
        <p:spPr>
          <a:xfrm>
            <a:off x="238539" y="992764"/>
            <a:ext cx="10740799" cy="5699583"/>
          </a:xfrm>
          <a:prstGeom prst="rect">
            <a:avLst/>
          </a:prstGeom>
        </p:spPr>
      </p:pic>
      <p:pic>
        <p:nvPicPr>
          <p:cNvPr id="4" name="Picture 3">
            <a:extLst>
              <a:ext uri="{FF2B5EF4-FFF2-40B4-BE49-F238E27FC236}">
                <a16:creationId xmlns:a16="http://schemas.microsoft.com/office/drawing/2014/main" id="{4D6BA45C-0B83-FC95-8981-9066F7E2F514}"/>
              </a:ext>
            </a:extLst>
          </p:cNvPr>
          <p:cNvPicPr>
            <a:picLocks noChangeAspect="1"/>
          </p:cNvPicPr>
          <p:nvPr/>
        </p:nvPicPr>
        <p:blipFill>
          <a:blip r:embed="rId8"/>
          <a:stretch>
            <a:fillRect/>
          </a:stretch>
        </p:blipFill>
        <p:spPr>
          <a:xfrm>
            <a:off x="5650582" y="3223749"/>
            <a:ext cx="4956452" cy="3118903"/>
          </a:xfrm>
          <a:prstGeom prst="rect">
            <a:avLst/>
          </a:prstGeom>
        </p:spPr>
      </p:pic>
    </p:spTree>
    <p:extLst>
      <p:ext uri="{BB962C8B-B14F-4D97-AF65-F5344CB8AC3E}">
        <p14:creationId xmlns:p14="http://schemas.microsoft.com/office/powerpoint/2010/main" val="1611731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ABA3F1-D64A-AE2E-5B7C-D4D8707F40D9}"/>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Random Forest Classification</a:t>
            </a:r>
          </a:p>
        </p:txBody>
      </p:sp>
      <p:pic>
        <p:nvPicPr>
          <p:cNvPr id="3" name="Picture 2">
            <a:extLst>
              <a:ext uri="{FF2B5EF4-FFF2-40B4-BE49-F238E27FC236}">
                <a16:creationId xmlns:a16="http://schemas.microsoft.com/office/drawing/2014/main" id="{34550253-47FC-C04B-6A64-E3C85B59F302}"/>
              </a:ext>
            </a:extLst>
          </p:cNvPr>
          <p:cNvPicPr>
            <a:picLocks noChangeAspect="1"/>
          </p:cNvPicPr>
          <p:nvPr/>
        </p:nvPicPr>
        <p:blipFill>
          <a:blip r:embed="rId7"/>
          <a:stretch>
            <a:fillRect/>
          </a:stretch>
        </p:blipFill>
        <p:spPr>
          <a:xfrm>
            <a:off x="413625" y="1077087"/>
            <a:ext cx="10783244" cy="4800282"/>
          </a:xfrm>
          <a:prstGeom prst="rect">
            <a:avLst/>
          </a:prstGeom>
        </p:spPr>
      </p:pic>
      <p:pic>
        <p:nvPicPr>
          <p:cNvPr id="4" name="Picture 3">
            <a:extLst>
              <a:ext uri="{FF2B5EF4-FFF2-40B4-BE49-F238E27FC236}">
                <a16:creationId xmlns:a16="http://schemas.microsoft.com/office/drawing/2014/main" id="{181CDCDB-77F7-954A-6AEE-781E9166DE83}"/>
              </a:ext>
            </a:extLst>
          </p:cNvPr>
          <p:cNvPicPr>
            <a:picLocks noChangeAspect="1"/>
          </p:cNvPicPr>
          <p:nvPr/>
        </p:nvPicPr>
        <p:blipFill>
          <a:blip r:embed="rId8"/>
          <a:stretch>
            <a:fillRect/>
          </a:stretch>
        </p:blipFill>
        <p:spPr>
          <a:xfrm>
            <a:off x="6270502" y="2575931"/>
            <a:ext cx="4428440" cy="2777673"/>
          </a:xfrm>
          <a:prstGeom prst="rect">
            <a:avLst/>
          </a:prstGeom>
        </p:spPr>
      </p:pic>
    </p:spTree>
    <p:extLst>
      <p:ext uri="{BB962C8B-B14F-4D97-AF65-F5344CB8AC3E}">
        <p14:creationId xmlns:p14="http://schemas.microsoft.com/office/powerpoint/2010/main" val="669014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ABA3F1-D64A-AE2E-5B7C-D4D8707F40D9}"/>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Logistic Regression</a:t>
            </a:r>
          </a:p>
        </p:txBody>
      </p:sp>
      <p:pic>
        <p:nvPicPr>
          <p:cNvPr id="9" name="Picture 8">
            <a:extLst>
              <a:ext uri="{FF2B5EF4-FFF2-40B4-BE49-F238E27FC236}">
                <a16:creationId xmlns:a16="http://schemas.microsoft.com/office/drawing/2014/main" id="{E5108066-3464-014C-CB43-3FD79963A83D}"/>
              </a:ext>
            </a:extLst>
          </p:cNvPr>
          <p:cNvPicPr>
            <a:picLocks noChangeAspect="1"/>
          </p:cNvPicPr>
          <p:nvPr/>
        </p:nvPicPr>
        <p:blipFill>
          <a:blip r:embed="rId7"/>
          <a:stretch>
            <a:fillRect/>
          </a:stretch>
        </p:blipFill>
        <p:spPr>
          <a:xfrm>
            <a:off x="238540" y="787116"/>
            <a:ext cx="10721007" cy="5901519"/>
          </a:xfrm>
          <a:prstGeom prst="rect">
            <a:avLst/>
          </a:prstGeom>
        </p:spPr>
      </p:pic>
      <p:pic>
        <p:nvPicPr>
          <p:cNvPr id="10" name="Picture 9">
            <a:extLst>
              <a:ext uri="{FF2B5EF4-FFF2-40B4-BE49-F238E27FC236}">
                <a16:creationId xmlns:a16="http://schemas.microsoft.com/office/drawing/2014/main" id="{9D3315F5-2F44-0335-0C21-B2A6592AE835}"/>
              </a:ext>
            </a:extLst>
          </p:cNvPr>
          <p:cNvPicPr>
            <a:picLocks noChangeAspect="1"/>
          </p:cNvPicPr>
          <p:nvPr/>
        </p:nvPicPr>
        <p:blipFill>
          <a:blip r:embed="rId8"/>
          <a:stretch>
            <a:fillRect/>
          </a:stretch>
        </p:blipFill>
        <p:spPr>
          <a:xfrm>
            <a:off x="5805623" y="3803373"/>
            <a:ext cx="4315954" cy="2693645"/>
          </a:xfrm>
          <a:prstGeom prst="rect">
            <a:avLst/>
          </a:prstGeom>
        </p:spPr>
      </p:pic>
    </p:spTree>
    <p:extLst>
      <p:ext uri="{BB962C8B-B14F-4D97-AF65-F5344CB8AC3E}">
        <p14:creationId xmlns:p14="http://schemas.microsoft.com/office/powerpoint/2010/main" val="4287859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ABA3F1-D64A-AE2E-5B7C-D4D8707F40D9}"/>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K-Nearest Neighbors Classification</a:t>
            </a:r>
          </a:p>
        </p:txBody>
      </p:sp>
      <p:pic>
        <p:nvPicPr>
          <p:cNvPr id="5" name="Picture 4">
            <a:extLst>
              <a:ext uri="{FF2B5EF4-FFF2-40B4-BE49-F238E27FC236}">
                <a16:creationId xmlns:a16="http://schemas.microsoft.com/office/drawing/2014/main" id="{11191A83-2158-E5A0-B416-3358E7DA8BD3}"/>
              </a:ext>
            </a:extLst>
          </p:cNvPr>
          <p:cNvPicPr>
            <a:picLocks noChangeAspect="1"/>
          </p:cNvPicPr>
          <p:nvPr/>
        </p:nvPicPr>
        <p:blipFill>
          <a:blip r:embed="rId7"/>
          <a:stretch>
            <a:fillRect/>
          </a:stretch>
        </p:blipFill>
        <p:spPr>
          <a:xfrm>
            <a:off x="313508" y="1281212"/>
            <a:ext cx="11359253" cy="4606631"/>
          </a:xfrm>
          <a:prstGeom prst="rect">
            <a:avLst/>
          </a:prstGeom>
        </p:spPr>
      </p:pic>
      <p:pic>
        <p:nvPicPr>
          <p:cNvPr id="8" name="Picture 7">
            <a:extLst>
              <a:ext uri="{FF2B5EF4-FFF2-40B4-BE49-F238E27FC236}">
                <a16:creationId xmlns:a16="http://schemas.microsoft.com/office/drawing/2014/main" id="{46D4A27F-18CB-6EE0-C3EF-B25AC748EB70}"/>
              </a:ext>
            </a:extLst>
          </p:cNvPr>
          <p:cNvPicPr>
            <a:picLocks noChangeAspect="1"/>
          </p:cNvPicPr>
          <p:nvPr/>
        </p:nvPicPr>
        <p:blipFill>
          <a:blip r:embed="rId8"/>
          <a:stretch>
            <a:fillRect/>
          </a:stretch>
        </p:blipFill>
        <p:spPr>
          <a:xfrm>
            <a:off x="6412240" y="2691451"/>
            <a:ext cx="4785846" cy="2995720"/>
          </a:xfrm>
          <a:prstGeom prst="rect">
            <a:avLst/>
          </a:prstGeom>
        </p:spPr>
      </p:pic>
    </p:spTree>
    <p:extLst>
      <p:ext uri="{BB962C8B-B14F-4D97-AF65-F5344CB8AC3E}">
        <p14:creationId xmlns:p14="http://schemas.microsoft.com/office/powerpoint/2010/main" val="187710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ABA3F1-D64A-AE2E-5B7C-D4D8707F40D9}"/>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Support Vector Machines</a:t>
            </a:r>
          </a:p>
        </p:txBody>
      </p:sp>
      <p:pic>
        <p:nvPicPr>
          <p:cNvPr id="5" name="Picture 4">
            <a:extLst>
              <a:ext uri="{FF2B5EF4-FFF2-40B4-BE49-F238E27FC236}">
                <a16:creationId xmlns:a16="http://schemas.microsoft.com/office/drawing/2014/main" id="{2906150F-CD32-C732-2D1D-E37A25FA7E77}"/>
              </a:ext>
            </a:extLst>
          </p:cNvPr>
          <p:cNvPicPr>
            <a:picLocks noChangeAspect="1"/>
          </p:cNvPicPr>
          <p:nvPr/>
        </p:nvPicPr>
        <p:blipFill>
          <a:blip r:embed="rId7"/>
          <a:stretch>
            <a:fillRect/>
          </a:stretch>
        </p:blipFill>
        <p:spPr>
          <a:xfrm>
            <a:off x="238540" y="1062162"/>
            <a:ext cx="11130891" cy="5543093"/>
          </a:xfrm>
          <a:prstGeom prst="rect">
            <a:avLst/>
          </a:prstGeom>
        </p:spPr>
      </p:pic>
      <p:pic>
        <p:nvPicPr>
          <p:cNvPr id="8" name="Picture 7">
            <a:extLst>
              <a:ext uri="{FF2B5EF4-FFF2-40B4-BE49-F238E27FC236}">
                <a16:creationId xmlns:a16="http://schemas.microsoft.com/office/drawing/2014/main" id="{559C6BDC-E150-41DE-6B60-94629E983174}"/>
              </a:ext>
            </a:extLst>
          </p:cNvPr>
          <p:cNvPicPr>
            <a:picLocks noChangeAspect="1"/>
          </p:cNvPicPr>
          <p:nvPr/>
        </p:nvPicPr>
        <p:blipFill>
          <a:blip r:embed="rId8"/>
          <a:stretch>
            <a:fillRect/>
          </a:stretch>
        </p:blipFill>
        <p:spPr>
          <a:xfrm>
            <a:off x="6528260" y="3429000"/>
            <a:ext cx="4669826" cy="2913652"/>
          </a:xfrm>
          <a:prstGeom prst="rect">
            <a:avLst/>
          </a:prstGeom>
        </p:spPr>
      </p:pic>
    </p:spTree>
    <p:extLst>
      <p:ext uri="{BB962C8B-B14F-4D97-AF65-F5344CB8AC3E}">
        <p14:creationId xmlns:p14="http://schemas.microsoft.com/office/powerpoint/2010/main" val="4289088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ABA3F1-D64A-AE2E-5B7C-D4D8707F40D9}"/>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Linear Discriminant Analysis</a:t>
            </a:r>
          </a:p>
        </p:txBody>
      </p:sp>
      <p:pic>
        <p:nvPicPr>
          <p:cNvPr id="3" name="Picture 2">
            <a:extLst>
              <a:ext uri="{FF2B5EF4-FFF2-40B4-BE49-F238E27FC236}">
                <a16:creationId xmlns:a16="http://schemas.microsoft.com/office/drawing/2014/main" id="{F4DD08A9-B101-4946-459D-7D5719835450}"/>
              </a:ext>
            </a:extLst>
          </p:cNvPr>
          <p:cNvPicPr>
            <a:picLocks noChangeAspect="1"/>
          </p:cNvPicPr>
          <p:nvPr/>
        </p:nvPicPr>
        <p:blipFill>
          <a:blip r:embed="rId7"/>
          <a:stretch>
            <a:fillRect/>
          </a:stretch>
        </p:blipFill>
        <p:spPr>
          <a:xfrm>
            <a:off x="238539" y="992765"/>
            <a:ext cx="10959546" cy="5764865"/>
          </a:xfrm>
          <a:prstGeom prst="rect">
            <a:avLst/>
          </a:prstGeom>
        </p:spPr>
      </p:pic>
      <p:pic>
        <p:nvPicPr>
          <p:cNvPr id="4" name="Picture 3">
            <a:extLst>
              <a:ext uri="{FF2B5EF4-FFF2-40B4-BE49-F238E27FC236}">
                <a16:creationId xmlns:a16="http://schemas.microsoft.com/office/drawing/2014/main" id="{9AAD79E1-43B0-7669-B805-D6D3174BCB3C}"/>
              </a:ext>
            </a:extLst>
          </p:cNvPr>
          <p:cNvPicPr>
            <a:picLocks noChangeAspect="1"/>
          </p:cNvPicPr>
          <p:nvPr/>
        </p:nvPicPr>
        <p:blipFill>
          <a:blip r:embed="rId8"/>
          <a:stretch>
            <a:fillRect/>
          </a:stretch>
        </p:blipFill>
        <p:spPr>
          <a:xfrm>
            <a:off x="6530009" y="3815893"/>
            <a:ext cx="4469296" cy="2778211"/>
          </a:xfrm>
          <a:prstGeom prst="rect">
            <a:avLst/>
          </a:prstGeom>
        </p:spPr>
      </p:pic>
    </p:spTree>
    <p:extLst>
      <p:ext uri="{BB962C8B-B14F-4D97-AF65-F5344CB8AC3E}">
        <p14:creationId xmlns:p14="http://schemas.microsoft.com/office/powerpoint/2010/main" val="399020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ABA3F1-D64A-AE2E-5B7C-D4D8707F40D9}"/>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Neural Network</a:t>
            </a:r>
          </a:p>
        </p:txBody>
      </p:sp>
      <p:pic>
        <p:nvPicPr>
          <p:cNvPr id="5" name="Picture 4">
            <a:extLst>
              <a:ext uri="{FF2B5EF4-FFF2-40B4-BE49-F238E27FC236}">
                <a16:creationId xmlns:a16="http://schemas.microsoft.com/office/drawing/2014/main" id="{5A549021-B53A-F49E-8BE9-5787A52C704D}"/>
              </a:ext>
            </a:extLst>
          </p:cNvPr>
          <p:cNvPicPr>
            <a:picLocks noChangeAspect="1"/>
          </p:cNvPicPr>
          <p:nvPr/>
        </p:nvPicPr>
        <p:blipFill>
          <a:blip r:embed="rId7"/>
          <a:stretch>
            <a:fillRect/>
          </a:stretch>
        </p:blipFill>
        <p:spPr>
          <a:xfrm>
            <a:off x="238539" y="782423"/>
            <a:ext cx="10959546" cy="5867579"/>
          </a:xfrm>
          <a:prstGeom prst="rect">
            <a:avLst/>
          </a:prstGeom>
        </p:spPr>
      </p:pic>
      <p:pic>
        <p:nvPicPr>
          <p:cNvPr id="8" name="Picture 7">
            <a:extLst>
              <a:ext uri="{FF2B5EF4-FFF2-40B4-BE49-F238E27FC236}">
                <a16:creationId xmlns:a16="http://schemas.microsoft.com/office/drawing/2014/main" id="{99C02676-9AB1-A257-45AC-63434AE6C42B}"/>
              </a:ext>
            </a:extLst>
          </p:cNvPr>
          <p:cNvPicPr>
            <a:picLocks noChangeAspect="1"/>
          </p:cNvPicPr>
          <p:nvPr/>
        </p:nvPicPr>
        <p:blipFill>
          <a:blip r:embed="rId8"/>
          <a:stretch>
            <a:fillRect/>
          </a:stretch>
        </p:blipFill>
        <p:spPr>
          <a:xfrm>
            <a:off x="6679095" y="3714452"/>
            <a:ext cx="4266405" cy="2666502"/>
          </a:xfrm>
          <a:prstGeom prst="rect">
            <a:avLst/>
          </a:prstGeom>
        </p:spPr>
      </p:pic>
    </p:spTree>
    <p:extLst>
      <p:ext uri="{BB962C8B-B14F-4D97-AF65-F5344CB8AC3E}">
        <p14:creationId xmlns:p14="http://schemas.microsoft.com/office/powerpoint/2010/main" val="2393588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235D77-7B1F-C7B8-95DD-7007C9082B62}"/>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Results and Conclusion</a:t>
            </a:r>
          </a:p>
        </p:txBody>
      </p:sp>
      <p:sp>
        <p:nvSpPr>
          <p:cNvPr id="3" name="TextBox 2">
            <a:extLst>
              <a:ext uri="{FF2B5EF4-FFF2-40B4-BE49-F238E27FC236}">
                <a16:creationId xmlns:a16="http://schemas.microsoft.com/office/drawing/2014/main" id="{F046C002-EC2D-9A8F-46DB-B4BABF686F37}"/>
              </a:ext>
            </a:extLst>
          </p:cNvPr>
          <p:cNvSpPr txBox="1"/>
          <p:nvPr/>
        </p:nvSpPr>
        <p:spPr>
          <a:xfrm>
            <a:off x="266424" y="851199"/>
            <a:ext cx="10785491"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After looking at performance evaluation metrics like F-1 score, Accuracy, Precision, Recall and the ROC-AUC curve, we can say that the top 3 models for our project is </a:t>
            </a:r>
            <a:r>
              <a:rPr lang="en-US" b="1" dirty="0">
                <a:latin typeface="Times New Roman" panose="02020603050405020304" pitchFamily="18" charset="0"/>
                <a:cs typeface="Times New Roman" panose="02020603050405020304" pitchFamily="18" charset="0"/>
              </a:rPr>
              <a:t>Logistic Regression, Support Vector Machine(Classifier) and Neural Network</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One of the major reason for an accuracy of 1 for these 3 models, is because of the dataset being imbalanced. When using a TF-IDF vectorizer, it creates a sparse matrix containing 1’s and 0’s, therefore it is very easy for some of the classification models to classify the sentiment of the analysis as positive or negative based on the words used in the tweet.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TF-IDF gives normalized term frequency values, which helps to reduce the impact of high-frequency words that may not be beneficial for class distinction. SVC and LR's linear character makes them ideally suited for text classification tasks, since the relationships between features are frequently described using linear functions.</a:t>
            </a:r>
          </a:p>
        </p:txBody>
      </p:sp>
      <p:sp>
        <p:nvSpPr>
          <p:cNvPr id="4" name="TextBox 3">
            <a:extLst>
              <a:ext uri="{FF2B5EF4-FFF2-40B4-BE49-F238E27FC236}">
                <a16:creationId xmlns:a16="http://schemas.microsoft.com/office/drawing/2014/main" id="{516FB2D3-60C2-4C9B-7BF7-16D4324B17EE}"/>
              </a:ext>
            </a:extLst>
          </p:cNvPr>
          <p:cNvSpPr txBox="1"/>
          <p:nvPr/>
        </p:nvSpPr>
        <p:spPr>
          <a:xfrm>
            <a:off x="412595" y="3846854"/>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Potential Improvements</a:t>
            </a:r>
          </a:p>
        </p:txBody>
      </p:sp>
      <p:sp>
        <p:nvSpPr>
          <p:cNvPr id="5" name="TextBox 4">
            <a:extLst>
              <a:ext uri="{FF2B5EF4-FFF2-40B4-BE49-F238E27FC236}">
                <a16:creationId xmlns:a16="http://schemas.microsoft.com/office/drawing/2014/main" id="{62D8BD56-8044-B203-D8BC-B2F6A5ED3EBA}"/>
              </a:ext>
            </a:extLst>
          </p:cNvPr>
          <p:cNvSpPr txBox="1"/>
          <p:nvPr/>
        </p:nvSpPr>
        <p:spPr>
          <a:xfrm>
            <a:off x="412595" y="4503407"/>
            <a:ext cx="10785491"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Potential improvements for this project can be to use a dataset that contains tweets for US airline passengers for more than 9 days which gives us an increased probability to make a robust classification model which does not over-fit on the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One key factor to investigate while selecting a dataset should be the nature of the dataset in terms of class labels. It would be highly beneficial to select a dataset which is balanced in nature in terms of it’s class labels.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Another improvement could be using additional classes like Strongly Agree, Agree, Neutral, Disagree, Strongly Disagree so that the US airlines can address issues based on the priority of each of these classes.</a:t>
            </a:r>
          </a:p>
        </p:txBody>
      </p:sp>
    </p:spTree>
    <p:extLst>
      <p:ext uri="{BB962C8B-B14F-4D97-AF65-F5344CB8AC3E}">
        <p14:creationId xmlns:p14="http://schemas.microsoft.com/office/powerpoint/2010/main" val="2075042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0B15268-AD9F-9A9B-13D2-4A99D693C4E6}"/>
              </a:ext>
            </a:extLst>
          </p:cNvPr>
          <p:cNvSpPr txBox="1"/>
          <p:nvPr/>
        </p:nvSpPr>
        <p:spPr>
          <a:xfrm>
            <a:off x="1484244" y="2905780"/>
            <a:ext cx="9223512" cy="523220"/>
          </a:xfrm>
          <a:prstGeom prst="rect">
            <a:avLst/>
          </a:prstGeom>
          <a:noFill/>
        </p:spPr>
        <p:txBody>
          <a:bodyPr wrap="square" rtlCol="0">
            <a:spAutoFit/>
          </a:body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Thank You!</a:t>
            </a:r>
          </a:p>
        </p:txBody>
      </p:sp>
    </p:spTree>
    <p:extLst>
      <p:ext uri="{BB962C8B-B14F-4D97-AF65-F5344CB8AC3E}">
        <p14:creationId xmlns:p14="http://schemas.microsoft.com/office/powerpoint/2010/main" val="1718423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D8F08B6-881C-DB76-47F0-EDC74E7CF2D5}"/>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Business Problem Definition</a:t>
            </a:r>
          </a:p>
        </p:txBody>
      </p:sp>
      <p:sp>
        <p:nvSpPr>
          <p:cNvPr id="6" name="TextBox 5">
            <a:extLst>
              <a:ext uri="{FF2B5EF4-FFF2-40B4-BE49-F238E27FC236}">
                <a16:creationId xmlns:a16="http://schemas.microsoft.com/office/drawing/2014/main" id="{89902C61-A931-04A8-0EF2-8E17CEA253C0}"/>
              </a:ext>
            </a:extLst>
          </p:cNvPr>
          <p:cNvSpPr txBox="1"/>
          <p:nvPr/>
        </p:nvSpPr>
        <p:spPr>
          <a:xfrm>
            <a:off x="238540" y="473654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Problem Objective</a:t>
            </a:r>
          </a:p>
        </p:txBody>
      </p:sp>
      <p:sp>
        <p:nvSpPr>
          <p:cNvPr id="8" name="TextBox 7">
            <a:extLst>
              <a:ext uri="{FF2B5EF4-FFF2-40B4-BE49-F238E27FC236}">
                <a16:creationId xmlns:a16="http://schemas.microsoft.com/office/drawing/2014/main" id="{C55A1AE5-C5FA-D6AD-00F3-C2E8C06D35DF}"/>
              </a:ext>
            </a:extLst>
          </p:cNvPr>
          <p:cNvSpPr txBox="1"/>
          <p:nvPr/>
        </p:nvSpPr>
        <p:spPr>
          <a:xfrm>
            <a:off x="238540" y="5424562"/>
            <a:ext cx="11714920" cy="1192213"/>
          </a:xfrm>
          <a:prstGeom prst="rect">
            <a:avLst/>
          </a:prstGeom>
        </p:spPr>
        <p:txBody>
          <a:bodyPr vert="horz" lIns="91440" tIns="45720" rIns="91440" bIns="45720" rtlCol="0">
            <a:normAutofit/>
          </a:bodyPr>
          <a:lstStyle/>
          <a:p>
            <a:pPr marL="285750" marR="0" indent="-285750" algn="just">
              <a:spcBef>
                <a:spcPts val="0"/>
              </a:spcBef>
              <a:spcAft>
                <a:spcPts val="0"/>
              </a:spcAft>
              <a:buFont typeface="Arial" panose="020B0604020202020204" pitchFamily="34" charset="0"/>
              <a:buChar char="•"/>
            </a:pPr>
            <a:r>
              <a:rPr lang="en-US" sz="1800" dirty="0">
                <a:solidFill>
                  <a:srgbClr val="0E101A"/>
                </a:solidFill>
                <a:effectLst/>
                <a:latin typeface="Times New Roman" panose="02020603050405020304" pitchFamily="18" charset="0"/>
                <a:ea typeface="Times New Roman" panose="02020603050405020304" pitchFamily="18" charset="0"/>
              </a:rPr>
              <a:t>The project aims to predict the sentiment of tweets about US airlines using supervised machine learning techniques. </a:t>
            </a:r>
          </a:p>
          <a:p>
            <a:pPr marL="285750" marR="0" indent="-285750" algn="just">
              <a:spcBef>
                <a:spcPts val="0"/>
              </a:spcBef>
              <a:spcAft>
                <a:spcPts val="0"/>
              </a:spcAft>
              <a:buFont typeface="Arial" panose="020B0604020202020204" pitchFamily="34" charset="0"/>
              <a:buChar char="•"/>
            </a:pPr>
            <a:r>
              <a:rPr lang="en-US" sz="1800" dirty="0">
                <a:solidFill>
                  <a:srgbClr val="0E101A"/>
                </a:solidFill>
                <a:effectLst/>
                <a:latin typeface="Times New Roman" panose="02020603050405020304" pitchFamily="18" charset="0"/>
                <a:ea typeface="Times New Roman" panose="02020603050405020304" pitchFamily="18" charset="0"/>
              </a:rPr>
              <a:t>It will understand customer perceptions and predict the sentiment of tweets as positive, negative, or neutral. </a:t>
            </a:r>
          </a:p>
          <a:p>
            <a:pPr marL="285750" marR="0" indent="-285750" algn="just">
              <a:spcBef>
                <a:spcPts val="0"/>
              </a:spcBef>
              <a:spcAft>
                <a:spcPts val="0"/>
              </a:spcAft>
              <a:buFont typeface="Arial" panose="020B0604020202020204" pitchFamily="34" charset="0"/>
              <a:buChar char="•"/>
            </a:pPr>
            <a:r>
              <a:rPr lang="en-US" sz="1800" dirty="0">
                <a:solidFill>
                  <a:srgbClr val="0E101A"/>
                </a:solidFill>
                <a:effectLst/>
                <a:latin typeface="Times New Roman" panose="02020603050405020304" pitchFamily="18" charset="0"/>
                <a:ea typeface="Times New Roman" panose="02020603050405020304" pitchFamily="18" charset="0"/>
              </a:rPr>
              <a:t>This model will help airlines make data-driven decisions to identify areas of improvement and tailor their services to meet customer needs better.</a:t>
            </a:r>
            <a:endParaRPr lang="en-US" sz="1800" dirty="0">
              <a:effectLst/>
              <a:latin typeface="Times New Roman" panose="02020603050405020304" pitchFamily="18" charset="0"/>
              <a:ea typeface="Times New Roman" panose="02020603050405020304" pitchFamily="18" charset="0"/>
            </a:endParaRPr>
          </a:p>
          <a:p>
            <a:pPr algn="ctr">
              <a:lnSpc>
                <a:spcPct val="75000"/>
              </a:lnSpc>
              <a:spcBef>
                <a:spcPct val="45000"/>
              </a:spcBef>
            </a:pPr>
            <a:endParaRPr lang="en-US" sz="1800" b="0" dirty="0"/>
          </a:p>
          <a:p>
            <a:pPr algn="ctr">
              <a:spcBef>
                <a:spcPct val="45000"/>
              </a:spcBef>
            </a:pPr>
            <a:endParaRPr lang="en-US" altLang="en-US" b="0" spc="50" dirty="0">
              <a:solidFill>
                <a:schemeClr val="tx1">
                  <a:lumMod val="85000"/>
                  <a:lumOff val="15000"/>
                </a:schemeClr>
              </a:solidFill>
              <a:ea typeface="Batang" panose="02030600000101010101" pitchFamily="18" charset="-127"/>
            </a:endParaRPr>
          </a:p>
          <a:p>
            <a:endParaRPr lang="en-US" spc="50" dirty="0">
              <a:solidFill>
                <a:schemeClr val="tx1">
                  <a:lumMod val="85000"/>
                  <a:lumOff val="15000"/>
                </a:schemeClr>
              </a:solidFill>
              <a:ea typeface="Batang" panose="02030600000101010101" pitchFamily="18" charset="-127"/>
            </a:endParaRPr>
          </a:p>
        </p:txBody>
      </p:sp>
      <p:graphicFrame>
        <p:nvGraphicFramePr>
          <p:cNvPr id="1028" name="TextBox 3">
            <a:extLst>
              <a:ext uri="{FF2B5EF4-FFF2-40B4-BE49-F238E27FC236}">
                <a16:creationId xmlns:a16="http://schemas.microsoft.com/office/drawing/2014/main" id="{5DF57C27-DF4B-43AA-FEDF-CF172D949C5C}"/>
              </a:ext>
            </a:extLst>
          </p:cNvPr>
          <p:cNvGraphicFramePr/>
          <p:nvPr>
            <p:extLst>
              <p:ext uri="{D42A27DB-BD31-4B8C-83A1-F6EECF244321}">
                <p14:modId xmlns:p14="http://schemas.microsoft.com/office/powerpoint/2010/main" val="3684634392"/>
              </p:ext>
            </p:extLst>
          </p:nvPr>
        </p:nvGraphicFramePr>
        <p:xfrm>
          <a:off x="238540" y="1116126"/>
          <a:ext cx="11714920" cy="3455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A picture containing text&#10;&#10;Description automatically generated">
            <a:extLst>
              <a:ext uri="{FF2B5EF4-FFF2-40B4-BE49-F238E27FC236}">
                <a16:creationId xmlns:a16="http://schemas.microsoft.com/office/drawing/2014/main" id="{F6FC0D7F-AA85-07CF-0078-3240E641E848}"/>
              </a:ext>
            </a:extLst>
          </p:cNvPr>
          <p:cNvPicPr>
            <a:picLocks noChangeAspect="1"/>
          </p:cNvPicPr>
          <p:nvPr/>
        </p:nvPicPr>
        <p:blipFill>
          <a:blip r:embed="rId8">
            <a:alphaModFix amt="14000"/>
          </a:blip>
          <a:stretch>
            <a:fillRect/>
          </a:stretch>
        </p:blipFill>
        <p:spPr>
          <a:xfrm>
            <a:off x="0" y="0"/>
            <a:ext cx="12216523" cy="6858000"/>
          </a:xfrm>
          <a:prstGeom prst="rect">
            <a:avLst/>
          </a:prstGeom>
        </p:spPr>
      </p:pic>
      <p:pic>
        <p:nvPicPr>
          <p:cNvPr id="1026" name="Picture 2" descr="Northeastern University - Wikipedia">
            <a:extLst>
              <a:ext uri="{FF2B5EF4-FFF2-40B4-BE49-F238E27FC236}">
                <a16:creationId xmlns:a16="http://schemas.microsoft.com/office/drawing/2014/main" id="{8D820350-AB0D-4024-EC5D-877B7E0B6608}"/>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162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ext&#10;&#10;Description automatically generated">
            <a:extLst>
              <a:ext uri="{FF2B5EF4-FFF2-40B4-BE49-F238E27FC236}">
                <a16:creationId xmlns:a16="http://schemas.microsoft.com/office/drawing/2014/main" id="{FAB81CE7-AA41-5242-C0CA-0569817E0014}"/>
              </a:ext>
            </a:extLst>
          </p:cNvPr>
          <p:cNvPicPr>
            <a:picLocks noChangeAspect="1"/>
          </p:cNvPicPr>
          <p:nvPr/>
        </p:nvPicPr>
        <p:blipFill>
          <a:blip r:embed="rId3">
            <a:alphaModFix amt="14000"/>
          </a:blip>
          <a:stretch>
            <a:fillRect/>
          </a:stretch>
        </p:blipFill>
        <p:spPr>
          <a:xfrm>
            <a:off x="-11636" y="-45575"/>
            <a:ext cx="12203636" cy="6864545"/>
          </a:xfrm>
          <a:prstGeom prst="rect">
            <a:avLst/>
          </a:prstGeom>
        </p:spPr>
      </p:pic>
      <p:sp>
        <p:nvSpPr>
          <p:cNvPr id="3" name="TextBox 2">
            <a:extLst>
              <a:ext uri="{FF2B5EF4-FFF2-40B4-BE49-F238E27FC236}">
                <a16:creationId xmlns:a16="http://schemas.microsoft.com/office/drawing/2014/main" id="{2D8F08B6-881C-DB76-47F0-EDC74E7CF2D5}"/>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About the Dataset</a:t>
            </a:r>
          </a:p>
        </p:txBody>
      </p:sp>
      <p:sp>
        <p:nvSpPr>
          <p:cNvPr id="2" name="TextBox 1">
            <a:extLst>
              <a:ext uri="{FF2B5EF4-FFF2-40B4-BE49-F238E27FC236}">
                <a16:creationId xmlns:a16="http://schemas.microsoft.com/office/drawing/2014/main" id="{CB4B2F08-984E-AF23-4687-8031FCB17948}"/>
              </a:ext>
            </a:extLst>
          </p:cNvPr>
          <p:cNvSpPr txBox="1"/>
          <p:nvPr/>
        </p:nvSpPr>
        <p:spPr>
          <a:xfrm>
            <a:off x="238540" y="992765"/>
            <a:ext cx="11714920" cy="2556109"/>
          </a:xfrm>
          <a:prstGeom prst="rect">
            <a:avLst/>
          </a:prstGeom>
        </p:spPr>
        <p:txBody>
          <a:bodyPr vert="horz" lIns="91440" tIns="45720" rIns="91440" bIns="45720" rtlCol="0">
            <a:normAutofit/>
          </a:bodyPr>
          <a:lstStyle/>
          <a:p>
            <a:pPr marL="285750" marR="0" indent="-285750">
              <a:spcBef>
                <a:spcPts val="0"/>
              </a:spcBef>
              <a:spcAft>
                <a:spcPts val="0"/>
              </a:spcAft>
              <a:buFont typeface="Arial" panose="020B0604020202020204" pitchFamily="34" charset="0"/>
              <a:buChar char="•"/>
            </a:pPr>
            <a:r>
              <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Dataset is obtained from Kaggle, and the link is </a:t>
            </a:r>
            <a:r>
              <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hlinkClick r:id="rId4"/>
              </a:rPr>
              <a:t>dataset link</a:t>
            </a:r>
            <a:r>
              <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The original source of this data is </a:t>
            </a:r>
            <a:r>
              <a:rPr lang="en-US" b="0" i="1" u="none" strike="noStrike" dirty="0">
                <a:solidFill>
                  <a:srgbClr val="202124"/>
                </a:solidFill>
                <a:effectLst/>
                <a:latin typeface="Times New Roman" panose="02020603050405020304" pitchFamily="18" charset="0"/>
                <a:cs typeface="Times New Roman" panose="02020603050405020304" pitchFamily="18" charset="0"/>
                <a:hlinkClick r:id="rId5"/>
              </a:rPr>
              <a:t>Crowdflower's Data for Everyone library</a:t>
            </a:r>
            <a:r>
              <a:rPr lang="en-US" b="0" i="1" dirty="0">
                <a:solidFill>
                  <a:srgbClr val="3C4043"/>
                </a:solidFill>
                <a:effectLst/>
                <a:latin typeface="Inter"/>
              </a:rPr>
              <a:t>.</a:t>
            </a:r>
            <a:endPar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The dataset contains tweets expressing positive, negative and neutral sentiments towards 6 US Airlines. The 6 US airlines are American airline, Delta, US airways, United airline, Virgin airline and Southwest airline.</a:t>
            </a:r>
          </a:p>
          <a:p>
            <a:pPr marL="285750" marR="0" indent="-285750">
              <a:spcBef>
                <a:spcPts val="0"/>
              </a:spcBef>
              <a:spcAft>
                <a:spcPts val="0"/>
              </a:spcAft>
              <a:buFont typeface="Arial" panose="020B0604020202020204" pitchFamily="34" charset="0"/>
              <a:buChar char="•"/>
            </a:pPr>
            <a:r>
              <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The data contains tweets from users from the date 16</a:t>
            </a:r>
            <a:r>
              <a:rPr lang="en-US" baseline="300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th</a:t>
            </a:r>
            <a:r>
              <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February 2015 to 24</a:t>
            </a:r>
            <a:r>
              <a:rPr lang="en-US" baseline="30000"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th</a:t>
            </a:r>
            <a:r>
              <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 February 2015 i.e., 9 days of tweets from users.</a:t>
            </a:r>
          </a:p>
          <a:p>
            <a:pPr marL="285750" indent="-285750">
              <a:buFont typeface="Arial" panose="020B0604020202020204" pitchFamily="34" charset="0"/>
              <a:buChar char="•"/>
            </a:pPr>
            <a:r>
              <a:rPr lang="en-US"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The tweets on a specific day are as follows: 4, 1408, 1344, 1376, 1500, 1557, 3079, 3028 and 1344 for these 9 days.</a:t>
            </a:r>
          </a:p>
          <a:p>
            <a:pPr marL="285750" marR="0" indent="-285750">
              <a:spcBef>
                <a:spcPts val="0"/>
              </a:spcBef>
              <a:spcAft>
                <a:spcPts val="0"/>
              </a:spcAft>
              <a:buFont typeface="Arial" panose="020B0604020202020204" pitchFamily="34" charset="0"/>
              <a:buChar char="•"/>
            </a:pPr>
            <a:r>
              <a:rPr lang="en-US"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T</a:t>
            </a:r>
            <a:r>
              <a:rPr lang="en-US" sz="1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he shape of data frame is (14640, 15).</a:t>
            </a:r>
            <a:r>
              <a:rPr lang="en-US" dirty="0">
                <a:effectLst/>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7327127-1E42-C353-D3B0-C0C359CC7499}"/>
              </a:ext>
            </a:extLst>
          </p:cNvPr>
          <p:cNvSpPr txBox="1"/>
          <p:nvPr/>
        </p:nvSpPr>
        <p:spPr>
          <a:xfrm>
            <a:off x="238540" y="3572065"/>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Solution Design</a:t>
            </a:r>
          </a:p>
        </p:txBody>
      </p:sp>
      <p:sp>
        <p:nvSpPr>
          <p:cNvPr id="10" name="TextBox 9">
            <a:extLst>
              <a:ext uri="{FF2B5EF4-FFF2-40B4-BE49-F238E27FC236}">
                <a16:creationId xmlns:a16="http://schemas.microsoft.com/office/drawing/2014/main" id="{CAEC0B85-E6F7-E225-6473-7CF18C8EF705}"/>
              </a:ext>
            </a:extLst>
          </p:cNvPr>
          <p:cNvSpPr txBox="1"/>
          <p:nvPr/>
        </p:nvSpPr>
        <p:spPr>
          <a:xfrm>
            <a:off x="238540" y="4304248"/>
            <a:ext cx="11714920" cy="2216305"/>
          </a:xfrm>
          <a:prstGeom prst="rect">
            <a:avLst/>
          </a:prstGeom>
        </p:spPr>
        <p:txBody>
          <a:bodyPr vert="horz" lIns="91440" tIns="45720" rIns="91440" bIns="45720" rtlCol="0">
            <a:normAutofit/>
          </a:bodyPr>
          <a:lstStyle/>
          <a:p>
            <a:pPr marL="342900" marR="0" lvl="0" indent="-342900" algn="just">
              <a:spcBef>
                <a:spcPts val="0"/>
              </a:spcBef>
              <a:spcAft>
                <a:spcPts val="0"/>
              </a:spcAft>
              <a:buFont typeface="Arial" panose="020B0604020202020204" pitchFamily="34" charset="0"/>
              <a:buChar char="•"/>
            </a:pPr>
            <a:r>
              <a:rPr lang="en-US" sz="1800" dirty="0">
                <a:solidFill>
                  <a:srgbClr val="0E101A"/>
                </a:solidFill>
                <a:effectLst/>
                <a:latin typeface="Times New Roman" panose="02020603050405020304" pitchFamily="18" charset="0"/>
                <a:ea typeface="Times New Roman" panose="02020603050405020304" pitchFamily="18" charset="0"/>
              </a:rPr>
              <a:t>Cleaning and preprocessing the data for various data issues / error pattern.</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E101A"/>
                </a:solidFill>
                <a:effectLst/>
                <a:latin typeface="Times New Roman" panose="02020603050405020304" pitchFamily="18" charset="0"/>
                <a:ea typeface="Times New Roman" panose="02020603050405020304" pitchFamily="18" charset="0"/>
              </a:rPr>
              <a:t>Present the insights clearly and concisely using data visualization techniques.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E101A"/>
                </a:solidFill>
                <a:effectLst/>
                <a:latin typeface="Times New Roman" panose="02020603050405020304" pitchFamily="18" charset="0"/>
                <a:ea typeface="Times New Roman" panose="02020603050405020304" pitchFamily="18" charset="0"/>
              </a:rPr>
              <a:t>Training a supervised machine learning model using labeled data on sentiment.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spcBef>
                <a:spcPts val="0"/>
              </a:spcBef>
              <a:spcAft>
                <a:spcPts val="0"/>
              </a:spcAft>
              <a:buFont typeface="Arial" panose="020B0604020202020204" pitchFamily="34" charset="0"/>
              <a:buChar char="•"/>
            </a:pPr>
            <a:r>
              <a:rPr lang="en-US" sz="1800" dirty="0">
                <a:solidFill>
                  <a:srgbClr val="0E101A"/>
                </a:solidFill>
                <a:effectLst/>
                <a:latin typeface="Times New Roman" panose="02020603050405020304" pitchFamily="18" charset="0"/>
                <a:ea typeface="Times New Roman" panose="02020603050405020304" pitchFamily="18" charset="0"/>
              </a:rPr>
              <a:t>Using the trained model to predict the sentiment of tweets about US airlines.</a:t>
            </a:r>
            <a:endParaRPr lang="en-US" sz="1800" dirty="0">
              <a:effectLst/>
              <a:latin typeface="Times New Roman" panose="02020603050405020304" pitchFamily="18" charset="0"/>
              <a:ea typeface="Times New Roman" panose="02020603050405020304" pitchFamily="18" charset="0"/>
            </a:endParaRPr>
          </a:p>
          <a:p>
            <a:pPr marL="285750" marR="0" lvl="0" indent="-285750" algn="just">
              <a:spcBef>
                <a:spcPts val="0"/>
              </a:spcBef>
              <a:spcAft>
                <a:spcPts val="0"/>
              </a:spcAft>
              <a:buFont typeface="Arial" panose="020B0604020202020204" pitchFamily="34" charset="0"/>
              <a:buChar char="•"/>
            </a:pPr>
            <a:r>
              <a:rPr lang="en-US" sz="1800" dirty="0">
                <a:solidFill>
                  <a:srgbClr val="0E101A"/>
                </a:solidFill>
                <a:effectLst/>
                <a:latin typeface="Times New Roman" panose="02020603050405020304" pitchFamily="18" charset="0"/>
                <a:ea typeface="Times New Roman" panose="02020603050405020304" pitchFamily="18" charset="0"/>
              </a:rPr>
              <a:t> Continuously evaluate the model's performance and make necessary improvements.</a:t>
            </a:r>
            <a:endParaRPr lang="en-US" sz="1800" dirty="0">
              <a:effectLst/>
              <a:latin typeface="Times New Roman" panose="02020603050405020304" pitchFamily="18" charset="0"/>
              <a:ea typeface="Times New Roman" panose="02020603050405020304" pitchFamily="18" charset="0"/>
            </a:endParaRPr>
          </a:p>
        </p:txBody>
      </p:sp>
      <p:pic>
        <p:nvPicPr>
          <p:cNvPr id="15" name="Picture 2" descr="Northeastern University - Wikipedia">
            <a:extLst>
              <a:ext uri="{FF2B5EF4-FFF2-40B4-BE49-F238E27FC236}">
                <a16:creationId xmlns:a16="http://schemas.microsoft.com/office/drawing/2014/main" id="{9CF02ADF-0AC1-3127-822F-B61A58D7E214}"/>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966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C3FA61-D29A-D075-343D-D5A9C69D37E9}"/>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Data Pre-Processing</a:t>
            </a:r>
          </a:p>
        </p:txBody>
      </p:sp>
      <p:sp>
        <p:nvSpPr>
          <p:cNvPr id="3" name="TextBox 2">
            <a:extLst>
              <a:ext uri="{FF2B5EF4-FFF2-40B4-BE49-F238E27FC236}">
                <a16:creationId xmlns:a16="http://schemas.microsoft.com/office/drawing/2014/main" id="{B34808DF-A500-8D8D-1F37-211D8A00A29D}"/>
              </a:ext>
            </a:extLst>
          </p:cNvPr>
          <p:cNvSpPr txBox="1"/>
          <p:nvPr/>
        </p:nvSpPr>
        <p:spPr>
          <a:xfrm>
            <a:off x="238540" y="992766"/>
            <a:ext cx="11714920" cy="1070210"/>
          </a:xfrm>
          <a:prstGeom prst="rect">
            <a:avLst/>
          </a:prstGeom>
        </p:spPr>
        <p:txBody>
          <a:bodyPr vert="horz" lIns="91440" tIns="45720" rIns="91440" bIns="45720" rtlCol="0">
            <a:normAutofit/>
          </a:bodyPr>
          <a:lstStyle/>
          <a:p>
            <a:pPr marL="285750" marR="0" indent="-285750">
              <a:spcBef>
                <a:spcPts val="0"/>
              </a:spcBef>
              <a:spcAft>
                <a:spcPts val="0"/>
              </a:spcAft>
              <a:buFont typeface="Arial" panose="020B0604020202020204" pitchFamily="34" charset="0"/>
              <a:buChar char="•"/>
            </a:pPr>
            <a:r>
              <a:rPr lang="en-US" sz="1600" u="sng"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How did we handle missing values?</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Three columns, that is, ‘airline_sentiment_gold’, ‘negativereason_gold’, and ‘tweet_coord’ are having more than 90% of missing values. These columns do not contribute to determine the dependent variable ‘airline_sentiment’  and therefore it is deleted.</a:t>
            </a:r>
          </a:p>
        </p:txBody>
      </p:sp>
      <p:sp>
        <p:nvSpPr>
          <p:cNvPr id="8" name="TextBox 7">
            <a:extLst>
              <a:ext uri="{FF2B5EF4-FFF2-40B4-BE49-F238E27FC236}">
                <a16:creationId xmlns:a16="http://schemas.microsoft.com/office/drawing/2014/main" id="{C5866997-057E-324E-121A-1CBB0A18EAB4}"/>
              </a:ext>
            </a:extLst>
          </p:cNvPr>
          <p:cNvSpPr txBox="1"/>
          <p:nvPr/>
        </p:nvSpPr>
        <p:spPr>
          <a:xfrm>
            <a:off x="238540" y="2122225"/>
            <a:ext cx="11714920" cy="2045018"/>
          </a:xfrm>
          <a:prstGeom prst="rect">
            <a:avLst/>
          </a:prstGeom>
        </p:spPr>
        <p:txBody>
          <a:bodyPr vert="horz" lIns="91440" tIns="45720" rIns="91440" bIns="45720" rtlCol="0">
            <a:normAutofit/>
          </a:bodyPr>
          <a:lstStyle/>
          <a:p>
            <a:pPr marL="285750" marR="0" indent="-285750">
              <a:spcBef>
                <a:spcPts val="0"/>
              </a:spcBef>
              <a:spcAft>
                <a:spcPts val="0"/>
              </a:spcAft>
              <a:buFont typeface="Arial" panose="020B0604020202020204" pitchFamily="34" charset="0"/>
              <a:buChar char="•"/>
            </a:pPr>
            <a:r>
              <a:rPr lang="en-US" sz="1600" u="sng"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How did we handle outliers in our dataset?</a:t>
            </a:r>
          </a:p>
          <a:p>
            <a:pPr marR="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We only have 4 numerical predictors in our dataset out of which one is the tweet id which is a unique value for each of the tweet in our dataset.</a:t>
            </a:r>
          </a:p>
          <a:p>
            <a:pPr marL="742950" lvl="1"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Columns such as 'airline_sentiment_confidence' and 'negativereason_confidence' have values between 0 and 1 to determine how confident each of the user was in tweeting their tweet about the airlines and about the tweet itself.</a:t>
            </a:r>
          </a:p>
          <a:p>
            <a:pPr marL="742950" lvl="1"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The last numerical predictor is retweet count which contains the number of users who have retweeted a particular tweet and it is a discrete value so no possibility of an outlier.</a:t>
            </a:r>
          </a:p>
        </p:txBody>
      </p:sp>
      <p:sp>
        <p:nvSpPr>
          <p:cNvPr id="10" name="TextBox 9">
            <a:extLst>
              <a:ext uri="{FF2B5EF4-FFF2-40B4-BE49-F238E27FC236}">
                <a16:creationId xmlns:a16="http://schemas.microsoft.com/office/drawing/2014/main" id="{B091A323-D6A5-391D-9810-D3D20D796FC1}"/>
              </a:ext>
            </a:extLst>
          </p:cNvPr>
          <p:cNvSpPr txBox="1"/>
          <p:nvPr/>
        </p:nvSpPr>
        <p:spPr>
          <a:xfrm>
            <a:off x="238540" y="4226492"/>
            <a:ext cx="11714920" cy="2045018"/>
          </a:xfrm>
          <a:prstGeom prst="rect">
            <a:avLst/>
          </a:prstGeom>
        </p:spPr>
        <p:txBody>
          <a:bodyPr vert="horz" lIns="91440" tIns="45720" rIns="91440" bIns="45720" rtlCol="0">
            <a:normAutofit/>
          </a:bodyPr>
          <a:lstStyle/>
          <a:p>
            <a:pPr marL="285750" marR="0" indent="-285750">
              <a:spcBef>
                <a:spcPts val="0"/>
              </a:spcBef>
              <a:spcAft>
                <a:spcPts val="0"/>
              </a:spcAft>
              <a:buFont typeface="Arial" panose="020B0604020202020204" pitchFamily="34" charset="0"/>
              <a:buChar char="•"/>
            </a:pPr>
            <a:r>
              <a:rPr lang="en-US" sz="1600" u="sng"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rPr>
              <a:t>How did we use an unbalanced dataset?</a:t>
            </a:r>
          </a:p>
          <a:p>
            <a:pPr marR="0">
              <a:spcBef>
                <a:spcPts val="0"/>
              </a:spcBef>
              <a:spcAft>
                <a:spcPts val="0"/>
              </a:spcAft>
            </a:pPr>
            <a:endParaRPr lang="en-US" sz="1600" u="sng" dirty="0">
              <a:solidFill>
                <a:srgbClr val="0E101A"/>
              </a:solidFill>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The dataset after cleaning and pre-processing the text using TF-IDF vectorizer. We converted the resultant matrix to a dataframe and merged columns like 'airline_sentiment_confidence', 'negativereason_confidence', 'retweet_count', 'airline_sentiment’ from the original dataset. Additionally, we dropped the rows which had missing values.</a:t>
            </a:r>
          </a:p>
          <a:p>
            <a:pPr marL="742950" lvl="1"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In the process of dropping null rows, the dataset became unbalanced. To deal with this issue, we have used a function called ‘compute_class_weight’ which as it states computes the weight of each class. This variable was then used in ML models like Logistic Regression, Random Forest Classifier and Support Vector classifier.</a:t>
            </a:r>
          </a:p>
          <a:p>
            <a:pPr marL="742950" lvl="1" indent="-285750">
              <a:buFont typeface="Courier New" panose="02070309020205020404" pitchFamily="49" charset="0"/>
              <a:buChar char="o"/>
            </a:pPr>
            <a:endParaRPr lang="en-US" sz="16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936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5C43C0A-D622-2328-C0DA-DA48A6B79641}"/>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Data Exploration and Visualization</a:t>
            </a:r>
          </a:p>
        </p:txBody>
      </p:sp>
      <p:pic>
        <p:nvPicPr>
          <p:cNvPr id="10" name="Picture 9">
            <a:extLst>
              <a:ext uri="{FF2B5EF4-FFF2-40B4-BE49-F238E27FC236}">
                <a16:creationId xmlns:a16="http://schemas.microsoft.com/office/drawing/2014/main" id="{FAF242C4-14F4-D84F-8C6B-DDC1873016A7}"/>
              </a:ext>
            </a:extLst>
          </p:cNvPr>
          <p:cNvPicPr>
            <a:picLocks noChangeAspect="1"/>
          </p:cNvPicPr>
          <p:nvPr/>
        </p:nvPicPr>
        <p:blipFill>
          <a:blip r:embed="rId7"/>
          <a:stretch>
            <a:fillRect/>
          </a:stretch>
        </p:blipFill>
        <p:spPr>
          <a:xfrm>
            <a:off x="238540" y="1157029"/>
            <a:ext cx="4740966" cy="2532266"/>
          </a:xfrm>
          <a:prstGeom prst="rect">
            <a:avLst/>
          </a:prstGeom>
        </p:spPr>
      </p:pic>
      <p:pic>
        <p:nvPicPr>
          <p:cNvPr id="12" name="Picture 11">
            <a:extLst>
              <a:ext uri="{FF2B5EF4-FFF2-40B4-BE49-F238E27FC236}">
                <a16:creationId xmlns:a16="http://schemas.microsoft.com/office/drawing/2014/main" id="{D60B9990-4CDF-D768-FB0D-B409DFF38989}"/>
              </a:ext>
            </a:extLst>
          </p:cNvPr>
          <p:cNvPicPr>
            <a:picLocks noChangeAspect="1"/>
          </p:cNvPicPr>
          <p:nvPr/>
        </p:nvPicPr>
        <p:blipFill>
          <a:blip r:embed="rId8"/>
          <a:stretch>
            <a:fillRect/>
          </a:stretch>
        </p:blipFill>
        <p:spPr>
          <a:xfrm>
            <a:off x="5330418" y="1157030"/>
            <a:ext cx="6623042" cy="2532266"/>
          </a:xfrm>
          <a:prstGeom prst="rect">
            <a:avLst/>
          </a:prstGeom>
        </p:spPr>
      </p:pic>
      <p:pic>
        <p:nvPicPr>
          <p:cNvPr id="14" name="Picture 13">
            <a:extLst>
              <a:ext uri="{FF2B5EF4-FFF2-40B4-BE49-F238E27FC236}">
                <a16:creationId xmlns:a16="http://schemas.microsoft.com/office/drawing/2014/main" id="{3EF18D9C-CEFE-BB19-9E57-2BA1CDF65BC0}"/>
              </a:ext>
            </a:extLst>
          </p:cNvPr>
          <p:cNvPicPr>
            <a:picLocks noChangeAspect="1"/>
          </p:cNvPicPr>
          <p:nvPr/>
        </p:nvPicPr>
        <p:blipFill>
          <a:blip r:embed="rId9"/>
          <a:stretch>
            <a:fillRect/>
          </a:stretch>
        </p:blipFill>
        <p:spPr>
          <a:xfrm>
            <a:off x="5330417" y="3951013"/>
            <a:ext cx="6623041" cy="2643091"/>
          </a:xfrm>
          <a:prstGeom prst="rect">
            <a:avLst/>
          </a:prstGeom>
        </p:spPr>
      </p:pic>
      <p:sp>
        <p:nvSpPr>
          <p:cNvPr id="18" name="TextBox 17">
            <a:extLst>
              <a:ext uri="{FF2B5EF4-FFF2-40B4-BE49-F238E27FC236}">
                <a16:creationId xmlns:a16="http://schemas.microsoft.com/office/drawing/2014/main" id="{6B0842A2-C5E2-51BB-C253-31494893C577}"/>
              </a:ext>
            </a:extLst>
          </p:cNvPr>
          <p:cNvSpPr txBox="1"/>
          <p:nvPr/>
        </p:nvSpPr>
        <p:spPr>
          <a:xfrm>
            <a:off x="238540" y="3951012"/>
            <a:ext cx="4853336" cy="2532266"/>
          </a:xfrm>
          <a:prstGeom prst="rect">
            <a:avLst/>
          </a:prstGeom>
        </p:spPr>
        <p:txBody>
          <a:bodyPr vert="horz" lIns="91440" tIns="45720" rIns="91440" bIns="45720" rtlCol="0">
            <a:normAutofit lnSpcReduction="10000"/>
          </a:bodyPr>
          <a:lstStyle/>
          <a:p>
            <a:pPr marL="285750" indent="-285750" algn="just">
              <a:buFont typeface="Arial" panose="020B0604020202020204" pitchFamily="34" charset="0"/>
              <a:buChar char="•"/>
            </a:pPr>
            <a:r>
              <a:rPr lang="en-US" dirty="0">
                <a:solidFill>
                  <a:srgbClr val="0E101A"/>
                </a:solidFill>
                <a:latin typeface="Times New Roman" panose="02020603050405020304" pitchFamily="18" charset="0"/>
              </a:rPr>
              <a:t>It appears that many individuals are not enjoying their flights as much as they used to. </a:t>
            </a:r>
          </a:p>
          <a:p>
            <a:pPr algn="just"/>
            <a:endParaRPr lang="en-US" dirty="0">
              <a:solidFill>
                <a:srgbClr val="0E101A"/>
              </a:solidFill>
              <a:latin typeface="Times New Roman" panose="02020603050405020304" pitchFamily="18" charset="0"/>
            </a:endParaRPr>
          </a:p>
          <a:p>
            <a:pPr marL="285750" indent="-285750" algn="just">
              <a:buFont typeface="Arial" panose="020B0604020202020204" pitchFamily="34" charset="0"/>
              <a:buChar char="•"/>
            </a:pPr>
            <a:r>
              <a:rPr lang="en-US" dirty="0">
                <a:solidFill>
                  <a:srgbClr val="0E101A"/>
                </a:solidFill>
                <a:latin typeface="Times New Roman" panose="02020603050405020304" pitchFamily="18" charset="0"/>
              </a:rPr>
              <a:t>As a result, it is crucial to identify which airlines are excelling at satisfying their customers and which are falling short. </a:t>
            </a:r>
          </a:p>
          <a:p>
            <a:pPr algn="just"/>
            <a:endParaRPr lang="en-US" dirty="0">
              <a:solidFill>
                <a:srgbClr val="0E101A"/>
              </a:solidFill>
              <a:latin typeface="Times New Roman" panose="02020603050405020304" pitchFamily="18" charset="0"/>
            </a:endParaRPr>
          </a:p>
          <a:p>
            <a:pPr marL="285750" indent="-285750" algn="just">
              <a:buFont typeface="Arial" panose="020B0604020202020204" pitchFamily="34" charset="0"/>
              <a:buChar char="•"/>
            </a:pPr>
            <a:r>
              <a:rPr lang="en-US" dirty="0">
                <a:solidFill>
                  <a:srgbClr val="0E101A"/>
                </a:solidFill>
                <a:latin typeface="Times New Roman" panose="02020603050405020304" pitchFamily="18" charset="0"/>
              </a:rPr>
              <a:t>To accomplish this, we will analyze the proportion of negative reviews for each airline.</a:t>
            </a:r>
          </a:p>
        </p:txBody>
      </p:sp>
    </p:spTree>
    <p:extLst>
      <p:ext uri="{BB962C8B-B14F-4D97-AF65-F5344CB8AC3E}">
        <p14:creationId xmlns:p14="http://schemas.microsoft.com/office/powerpoint/2010/main" val="351793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0" y="0"/>
            <a:ext cx="12191979" cy="7121896"/>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8F3DC9-86F8-D642-E806-4B0E186AC20F}"/>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Data Exploration and Visualization (Cont.)</a:t>
            </a:r>
          </a:p>
        </p:txBody>
      </p:sp>
      <p:pic>
        <p:nvPicPr>
          <p:cNvPr id="3" name="Picture 2">
            <a:extLst>
              <a:ext uri="{FF2B5EF4-FFF2-40B4-BE49-F238E27FC236}">
                <a16:creationId xmlns:a16="http://schemas.microsoft.com/office/drawing/2014/main" id="{39439EE6-6F29-4947-819D-A8F0E0820175}"/>
              </a:ext>
            </a:extLst>
          </p:cNvPr>
          <p:cNvPicPr>
            <a:picLocks noChangeAspect="1"/>
          </p:cNvPicPr>
          <p:nvPr/>
        </p:nvPicPr>
        <p:blipFill>
          <a:blip r:embed="rId7"/>
          <a:stretch>
            <a:fillRect/>
          </a:stretch>
        </p:blipFill>
        <p:spPr>
          <a:xfrm>
            <a:off x="7613575" y="1143781"/>
            <a:ext cx="4135667" cy="2641857"/>
          </a:xfrm>
          <a:prstGeom prst="rect">
            <a:avLst/>
          </a:prstGeom>
        </p:spPr>
      </p:pic>
      <p:pic>
        <p:nvPicPr>
          <p:cNvPr id="5" name="Picture 4">
            <a:extLst>
              <a:ext uri="{FF2B5EF4-FFF2-40B4-BE49-F238E27FC236}">
                <a16:creationId xmlns:a16="http://schemas.microsoft.com/office/drawing/2014/main" id="{F484A4A7-5CD0-C0B2-4359-D6E6145F1670}"/>
              </a:ext>
            </a:extLst>
          </p:cNvPr>
          <p:cNvPicPr>
            <a:picLocks noChangeAspect="1"/>
          </p:cNvPicPr>
          <p:nvPr/>
        </p:nvPicPr>
        <p:blipFill>
          <a:blip r:embed="rId8"/>
          <a:stretch>
            <a:fillRect/>
          </a:stretch>
        </p:blipFill>
        <p:spPr>
          <a:xfrm>
            <a:off x="7613575" y="3936654"/>
            <a:ext cx="2548982" cy="2781311"/>
          </a:xfrm>
          <a:prstGeom prst="rect">
            <a:avLst/>
          </a:prstGeom>
        </p:spPr>
      </p:pic>
      <p:graphicFrame>
        <p:nvGraphicFramePr>
          <p:cNvPr id="21" name="TextBox 3">
            <a:extLst>
              <a:ext uri="{FF2B5EF4-FFF2-40B4-BE49-F238E27FC236}">
                <a16:creationId xmlns:a16="http://schemas.microsoft.com/office/drawing/2014/main" id="{9DE53629-82AF-C980-54D7-AF706A81A542}"/>
              </a:ext>
            </a:extLst>
          </p:cNvPr>
          <p:cNvGraphicFramePr/>
          <p:nvPr>
            <p:extLst>
              <p:ext uri="{D42A27DB-BD31-4B8C-83A1-F6EECF244321}">
                <p14:modId xmlns:p14="http://schemas.microsoft.com/office/powerpoint/2010/main" val="4000299165"/>
              </p:ext>
            </p:extLst>
          </p:nvPr>
        </p:nvGraphicFramePr>
        <p:xfrm>
          <a:off x="108794" y="1143780"/>
          <a:ext cx="7062044" cy="51988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27262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A8B18A9-3178-68A8-C35A-50BE61F9D054}"/>
              </a:ext>
            </a:extLst>
          </p:cNvPr>
          <p:cNvPicPr>
            <a:picLocks noChangeAspect="1"/>
          </p:cNvPicPr>
          <p:nvPr/>
        </p:nvPicPr>
        <p:blipFill>
          <a:blip r:embed="rId7"/>
          <a:stretch>
            <a:fillRect/>
          </a:stretch>
        </p:blipFill>
        <p:spPr>
          <a:xfrm>
            <a:off x="6096000" y="3284575"/>
            <a:ext cx="5966792" cy="3150349"/>
          </a:xfrm>
          <a:prstGeom prst="rect">
            <a:avLst/>
          </a:prstGeom>
        </p:spPr>
      </p:pic>
      <p:sp>
        <p:nvSpPr>
          <p:cNvPr id="3" name="TextBox 2">
            <a:extLst>
              <a:ext uri="{FF2B5EF4-FFF2-40B4-BE49-F238E27FC236}">
                <a16:creationId xmlns:a16="http://schemas.microsoft.com/office/drawing/2014/main" id="{C7C73302-15F6-B47F-3A9B-BFE1858FBF9F}"/>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Data Exploration and Visualization (Cont.)</a:t>
            </a:r>
          </a:p>
        </p:txBody>
      </p:sp>
      <p:pic>
        <p:nvPicPr>
          <p:cNvPr id="4" name="Picture 3">
            <a:extLst>
              <a:ext uri="{FF2B5EF4-FFF2-40B4-BE49-F238E27FC236}">
                <a16:creationId xmlns:a16="http://schemas.microsoft.com/office/drawing/2014/main" id="{95914D79-B26F-DC97-A2DB-25CEDB1C1C2B}"/>
              </a:ext>
            </a:extLst>
          </p:cNvPr>
          <p:cNvPicPr>
            <a:picLocks noChangeAspect="1"/>
          </p:cNvPicPr>
          <p:nvPr/>
        </p:nvPicPr>
        <p:blipFill>
          <a:blip r:embed="rId8"/>
          <a:stretch>
            <a:fillRect/>
          </a:stretch>
        </p:blipFill>
        <p:spPr>
          <a:xfrm>
            <a:off x="129208" y="3284575"/>
            <a:ext cx="5966792" cy="3150349"/>
          </a:xfrm>
          <a:prstGeom prst="rect">
            <a:avLst/>
          </a:prstGeom>
        </p:spPr>
      </p:pic>
      <p:sp>
        <p:nvSpPr>
          <p:cNvPr id="5" name="TextBox 4">
            <a:extLst>
              <a:ext uri="{FF2B5EF4-FFF2-40B4-BE49-F238E27FC236}">
                <a16:creationId xmlns:a16="http://schemas.microsoft.com/office/drawing/2014/main" id="{0F438EDD-FA5D-E2B8-E678-835B29B8B609}"/>
              </a:ext>
            </a:extLst>
          </p:cNvPr>
          <p:cNvSpPr txBox="1"/>
          <p:nvPr/>
        </p:nvSpPr>
        <p:spPr>
          <a:xfrm>
            <a:off x="238540" y="1051011"/>
            <a:ext cx="11714920" cy="2027915"/>
          </a:xfrm>
          <a:prstGeom prst="rect">
            <a:avLst/>
          </a:prstGeom>
        </p:spPr>
        <p:txBody>
          <a:bodyPr vert="horz" lIns="91440" tIns="45720" rIns="91440" bIns="45720" rtlCol="0">
            <a:normAutofit/>
          </a:bodyPr>
          <a:lstStyle/>
          <a:p>
            <a:pPr marL="285750" indent="-285750" algn="l">
              <a:buFont typeface="Arial" panose="020B0604020202020204" pitchFamily="34" charset="0"/>
              <a:buChar char="•"/>
            </a:pPr>
            <a:r>
              <a:rPr lang="en-US" dirty="0">
                <a:solidFill>
                  <a:srgbClr val="0E101A"/>
                </a:solidFill>
                <a:latin typeface="Times New Roman" panose="02020603050405020304" pitchFamily="18" charset="0"/>
              </a:rPr>
              <a:t>Delta Airline's main reason for negative sentiment is Late Flight.</a:t>
            </a:r>
          </a:p>
          <a:p>
            <a:pPr marL="285750" indent="-285750" algn="l">
              <a:buFont typeface="Arial" panose="020B0604020202020204" pitchFamily="34" charset="0"/>
              <a:buChar char="•"/>
            </a:pPr>
            <a:r>
              <a:rPr lang="en-US" dirty="0">
                <a:solidFill>
                  <a:srgbClr val="0E101A"/>
                </a:solidFill>
                <a:latin typeface="Times New Roman" panose="02020603050405020304" pitchFamily="18" charset="0"/>
              </a:rPr>
              <a:t>The main reason for negative sentiment for US Airways, United, American, Southwest, Virgin America is Customer Service Issue.</a:t>
            </a:r>
          </a:p>
          <a:p>
            <a:pPr marL="285750" indent="-285750" algn="l">
              <a:buFont typeface="Arial" panose="020B0604020202020204" pitchFamily="34" charset="0"/>
              <a:buChar char="•"/>
            </a:pPr>
            <a:r>
              <a:rPr lang="en-US" dirty="0">
                <a:solidFill>
                  <a:srgbClr val="0E101A"/>
                </a:solidFill>
                <a:latin typeface="Times New Roman" panose="02020603050405020304" pitchFamily="18" charset="0"/>
              </a:rPr>
              <a:t>Virgin America Airline's highest count for each of the negative sentiment reason is not more than 60.</a:t>
            </a:r>
          </a:p>
          <a:p>
            <a:pPr marL="285750" indent="-285750" algn="l">
              <a:buFont typeface="Arial" panose="020B0604020202020204" pitchFamily="34" charset="0"/>
              <a:buChar char="•"/>
            </a:pPr>
            <a:r>
              <a:rPr lang="en-US" dirty="0">
                <a:solidFill>
                  <a:srgbClr val="0E101A"/>
                </a:solidFill>
                <a:latin typeface="Times New Roman" panose="02020603050405020304" pitchFamily="18" charset="0"/>
              </a:rPr>
              <a:t>Unlike Virgin America, airlines such as United Airline, US Airways, and American Airline are burdened with over than 500 count of negative sentiments, ranging from delayed flights to poor customer service.</a:t>
            </a:r>
          </a:p>
        </p:txBody>
      </p:sp>
    </p:spTree>
    <p:extLst>
      <p:ext uri="{BB962C8B-B14F-4D97-AF65-F5344CB8AC3E}">
        <p14:creationId xmlns:p14="http://schemas.microsoft.com/office/powerpoint/2010/main" val="1810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B3B9931-3DAF-1887-C5E0-61C64FB74FB3}"/>
              </a:ext>
            </a:extLst>
          </p:cNvPr>
          <p:cNvPicPr>
            <a:picLocks noChangeAspect="1"/>
          </p:cNvPicPr>
          <p:nvPr/>
        </p:nvPicPr>
        <p:blipFill>
          <a:blip r:embed="rId7"/>
          <a:stretch>
            <a:fillRect/>
          </a:stretch>
        </p:blipFill>
        <p:spPr>
          <a:xfrm>
            <a:off x="2937221" y="3627934"/>
            <a:ext cx="6317558" cy="2966170"/>
          </a:xfrm>
          <a:prstGeom prst="rect">
            <a:avLst/>
          </a:prstGeom>
        </p:spPr>
      </p:pic>
      <p:sp>
        <p:nvSpPr>
          <p:cNvPr id="3" name="TextBox 2">
            <a:extLst>
              <a:ext uri="{FF2B5EF4-FFF2-40B4-BE49-F238E27FC236}">
                <a16:creationId xmlns:a16="http://schemas.microsoft.com/office/drawing/2014/main" id="{E229D97B-B8EE-000B-5908-51C6FD0BC09E}"/>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Data Exploration and Visualization (Cont.)</a:t>
            </a:r>
          </a:p>
        </p:txBody>
      </p:sp>
      <p:sp>
        <p:nvSpPr>
          <p:cNvPr id="4" name="TextBox 3">
            <a:extLst>
              <a:ext uri="{FF2B5EF4-FFF2-40B4-BE49-F238E27FC236}">
                <a16:creationId xmlns:a16="http://schemas.microsoft.com/office/drawing/2014/main" id="{50994396-F2BF-C0C3-A7A0-ADAC19A04DAC}"/>
              </a:ext>
            </a:extLst>
          </p:cNvPr>
          <p:cNvSpPr txBox="1"/>
          <p:nvPr/>
        </p:nvSpPr>
        <p:spPr>
          <a:xfrm>
            <a:off x="238540" y="1051011"/>
            <a:ext cx="11714920" cy="2845128"/>
          </a:xfrm>
          <a:prstGeom prst="rect">
            <a:avLst/>
          </a:prstGeom>
        </p:spPr>
        <p:txBody>
          <a:bodyPr vert="horz" lIns="91440" tIns="45720" rIns="91440" bIns="45720" rtlCol="0">
            <a:normAutofit/>
          </a:bodyPr>
          <a:lstStyle/>
          <a:p>
            <a:pPr algn="l"/>
            <a:r>
              <a:rPr lang="en-US" b="1" dirty="0">
                <a:solidFill>
                  <a:srgbClr val="0E101A"/>
                </a:solidFill>
                <a:latin typeface="Times New Roman" panose="02020603050405020304" pitchFamily="18" charset="0"/>
              </a:rPr>
              <a:t>Relationship</a:t>
            </a:r>
            <a:r>
              <a:rPr lang="en-US" b="1" i="0" dirty="0">
                <a:solidFill>
                  <a:srgbClr val="D5D5D5"/>
                </a:solidFill>
                <a:effectLst/>
                <a:latin typeface="Roboto" pitchFamily="2" charset="0"/>
              </a:rPr>
              <a:t> </a:t>
            </a:r>
            <a:r>
              <a:rPr lang="en-US" b="1" dirty="0">
                <a:solidFill>
                  <a:srgbClr val="0E101A"/>
                </a:solidFill>
                <a:latin typeface="Times New Roman" panose="02020603050405020304" pitchFamily="18" charset="0"/>
              </a:rPr>
              <a:t>between the Date and Negative Sentiment</a:t>
            </a:r>
          </a:p>
          <a:p>
            <a:pPr algn="l"/>
            <a:r>
              <a:rPr lang="en-US" dirty="0">
                <a:solidFill>
                  <a:srgbClr val="0E101A"/>
                </a:solidFill>
                <a:latin typeface="Times New Roman" panose="02020603050405020304" pitchFamily="18" charset="0"/>
              </a:rPr>
              <a:t>By visualizing the date's impact on tweet sentiments (especially negative ones!), we can derive diverse conclusions. It'll be captivating to observe whether the date influences the tone of tweets.</a:t>
            </a:r>
          </a:p>
          <a:p>
            <a:pPr algn="l"/>
            <a:endParaRPr lang="en-US" dirty="0">
              <a:solidFill>
                <a:srgbClr val="0E101A"/>
              </a:solidFill>
              <a:latin typeface="Times New Roman" panose="02020603050405020304" pitchFamily="18" charset="0"/>
            </a:endParaRPr>
          </a:p>
          <a:p>
            <a:pPr marL="285750" indent="-285750">
              <a:buFont typeface="Arial" panose="020B0604020202020204" pitchFamily="34" charset="0"/>
              <a:buChar char="•"/>
            </a:pPr>
            <a:r>
              <a:rPr lang="en-US" dirty="0">
                <a:solidFill>
                  <a:srgbClr val="0E101A"/>
                </a:solidFill>
                <a:latin typeface="Times New Roman" panose="02020603050405020304" pitchFamily="18" charset="0"/>
              </a:rPr>
              <a:t>The rest of the airlines had a slightly higher proportion of negative tweets towards the end of the week.</a:t>
            </a:r>
          </a:p>
          <a:p>
            <a:pPr marL="285750" indent="-285750">
              <a:buFont typeface="Arial" panose="020B0604020202020204" pitchFamily="34" charset="0"/>
              <a:buChar char="•"/>
            </a:pPr>
            <a:r>
              <a:rPr lang="en-US" dirty="0">
                <a:solidFill>
                  <a:srgbClr val="0E101A"/>
                </a:solidFill>
                <a:latin typeface="Times New Roman" panose="02020603050405020304" pitchFamily="18" charset="0"/>
              </a:rPr>
              <a:t>In contrast, Virgin America had the fewest negative tweets compared to other airlines in the weekly data, which could be due to their significantly lower total number of tweets.</a:t>
            </a:r>
          </a:p>
          <a:p>
            <a:pPr marL="285750" indent="-285750">
              <a:buFont typeface="Arial" panose="020B0604020202020204" pitchFamily="34" charset="0"/>
              <a:buChar char="•"/>
            </a:pPr>
            <a:r>
              <a:rPr lang="en-US" dirty="0">
                <a:solidFill>
                  <a:srgbClr val="0E101A"/>
                </a:solidFill>
                <a:latin typeface="Times New Roman" panose="02020603050405020304" pitchFamily="18" charset="0"/>
              </a:rPr>
              <a:t>On February 23rd, 2015, there was a sudden surge in negative sentiment tweets directed at American, but it decreased by half on the following day. Hopefully, American has since improved their customer service issues.</a:t>
            </a:r>
          </a:p>
          <a:p>
            <a:pPr algn="l"/>
            <a:endParaRPr lang="en-US" dirty="0">
              <a:solidFill>
                <a:srgbClr val="0E101A"/>
              </a:solidFill>
              <a:latin typeface="Times New Roman" panose="02020603050405020304" pitchFamily="18" charset="0"/>
            </a:endParaRPr>
          </a:p>
        </p:txBody>
      </p:sp>
    </p:spTree>
    <p:extLst>
      <p:ext uri="{BB962C8B-B14F-4D97-AF65-F5344CB8AC3E}">
        <p14:creationId xmlns:p14="http://schemas.microsoft.com/office/powerpoint/2010/main" val="3334608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text&#10;&#10;Description automatically generated">
            <a:extLst>
              <a:ext uri="{FF2B5EF4-FFF2-40B4-BE49-F238E27FC236}">
                <a16:creationId xmlns:a16="http://schemas.microsoft.com/office/drawing/2014/main" id="{E7D3C6BE-E950-BE36-23E7-747CD57C9FB3}"/>
              </a:ext>
            </a:extLst>
          </p:cNvPr>
          <p:cNvPicPr>
            <a:picLocks noGrp="1" noChangeAspect="1"/>
          </p:cNvPicPr>
          <p:nvPr>
            <p:ph idx="1"/>
          </p:nvPr>
        </p:nvPicPr>
        <p:blipFill rotWithShape="1">
          <a:blip r:embed="rId5">
            <a:alphaModFix amt="14000"/>
          </a:blip>
          <a:srcRect b="15414"/>
          <a:stretch/>
        </p:blipFill>
        <p:spPr>
          <a:xfrm>
            <a:off x="20" y="1"/>
            <a:ext cx="12191979" cy="6857999"/>
          </a:xfrm>
          <a:prstGeom prst="rect">
            <a:avLst/>
          </a:prstGeom>
        </p:spPr>
      </p:pic>
      <p:sp>
        <p:nvSpPr>
          <p:cNvPr id="17" name="Rectangle 16">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Northeastern University - Wikipedia">
            <a:extLst>
              <a:ext uri="{FF2B5EF4-FFF2-40B4-BE49-F238E27FC236}">
                <a16:creationId xmlns:a16="http://schemas.microsoft.com/office/drawing/2014/main" id="{19DD08C8-7241-582B-91F1-272F6A0B7600}"/>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11198086" y="237391"/>
            <a:ext cx="755374" cy="7553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3FFCDA-15D2-9C86-E9F3-C4446BEE3705}"/>
              </a:ext>
            </a:extLst>
          </p:cNvPr>
          <p:cNvSpPr txBox="1"/>
          <p:nvPr/>
        </p:nvSpPr>
        <p:spPr>
          <a:xfrm>
            <a:off x="238540" y="1051011"/>
            <a:ext cx="11714920" cy="5005232"/>
          </a:xfrm>
          <a:prstGeom prst="rect">
            <a:avLst/>
          </a:prstGeom>
        </p:spPr>
        <p:txBody>
          <a:bodyPr vert="horz" lIns="91440" tIns="45720" rIns="91440" bIns="45720" rtlCol="0">
            <a:normAutofit/>
          </a:bodyPr>
          <a:lstStyle/>
          <a:p>
            <a:r>
              <a:rPr lang="en-US" dirty="0">
                <a:effectLst/>
                <a:latin typeface="Times New Roman" panose="02020603050405020304" pitchFamily="18" charset="0"/>
                <a:cs typeface="Times New Roman" panose="02020603050405020304" pitchFamily="18" charset="0"/>
              </a:rPr>
              <a:t>As our problem is related to Classification Supervised Machine Learning. We have applied seven techniques related to classification supervised learning. </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	1. Naïve Bayes Classification</a:t>
            </a: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2. Random Forest Classification</a:t>
            </a: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3. Logistic Regression</a:t>
            </a: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4. K-Nearest Neighbors Classification </a:t>
            </a:r>
          </a:p>
          <a:p>
            <a:r>
              <a:rPr lang="en-US" dirty="0">
                <a:effectLst/>
                <a:latin typeface="Times New Roman" panose="02020603050405020304" pitchFamily="18" charset="0"/>
                <a:cs typeface="Times New Roman" panose="02020603050405020304" pitchFamily="18" charset="0"/>
              </a:rPr>
              <a:t>	5. Support Vector Classifier</a:t>
            </a: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6. Linear Discriminant Analysis</a:t>
            </a:r>
            <a:br>
              <a:rPr lang="en-US" dirty="0">
                <a:effectLst/>
                <a:latin typeface="Times New Roman" panose="02020603050405020304" pitchFamily="18" charset="0"/>
                <a:cs typeface="Times New Roman" panose="02020603050405020304" pitchFamily="18" charset="0"/>
              </a:rPr>
            </a:br>
            <a:r>
              <a:rPr lang="en-US" dirty="0">
                <a:effectLst/>
                <a:latin typeface="Times New Roman" panose="02020603050405020304" pitchFamily="18" charset="0"/>
                <a:cs typeface="Times New Roman" panose="02020603050405020304" pitchFamily="18" charset="0"/>
              </a:rPr>
              <a:t>	7. Neural Network </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We have presented the training and validation accuracy of each of these models as well as the classification summary which includes accuracy, precision, recall and f-1 score. </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We have also plotted the Precision vs Recall graph and ROC-AUC Curve for each of the models to decide which out these 7 model is the best for our classification problem. </a:t>
            </a:r>
          </a:p>
          <a:p>
            <a:pPr algn="l"/>
            <a:endParaRPr lang="en-US" dirty="0">
              <a:solidFill>
                <a:srgbClr val="0E101A"/>
              </a:solidFill>
              <a:latin typeface="Times New Roman" panose="02020603050405020304" pitchFamily="18" charset="0"/>
            </a:endParaRPr>
          </a:p>
        </p:txBody>
      </p:sp>
      <p:sp>
        <p:nvSpPr>
          <p:cNvPr id="3" name="TextBox 2">
            <a:extLst>
              <a:ext uri="{FF2B5EF4-FFF2-40B4-BE49-F238E27FC236}">
                <a16:creationId xmlns:a16="http://schemas.microsoft.com/office/drawing/2014/main" id="{E93CF749-655A-6BC1-8BC7-EDAEF38A4574}"/>
              </a:ext>
            </a:extLst>
          </p:cNvPr>
          <p:cNvSpPr txBox="1"/>
          <p:nvPr/>
        </p:nvSpPr>
        <p:spPr>
          <a:xfrm>
            <a:off x="238540" y="263896"/>
            <a:ext cx="9223512" cy="523220"/>
          </a:xfrm>
          <a:prstGeom prst="rect">
            <a:avLst/>
          </a:prstGeom>
          <a:noFill/>
        </p:spPr>
        <p:txBody>
          <a:bodyPr wrap="square" rtlCol="0">
            <a:spAutoFit/>
          </a:bodyPr>
          <a:lstStyle/>
          <a:p>
            <a:r>
              <a:rPr lang="en-US" sz="2800" b="1" dirty="0">
                <a:latin typeface="Verdana" panose="020B0604030504040204" pitchFamily="34" charset="0"/>
                <a:ea typeface="Verdana" panose="020B0604030504040204" pitchFamily="34" charset="0"/>
                <a:cs typeface="Verdana" panose="020B0604030504040204" pitchFamily="34" charset="0"/>
              </a:rPr>
              <a:t>Machine Learning Models</a:t>
            </a:r>
          </a:p>
        </p:txBody>
      </p:sp>
    </p:spTree>
    <p:extLst>
      <p:ext uri="{BB962C8B-B14F-4D97-AF65-F5344CB8AC3E}">
        <p14:creationId xmlns:p14="http://schemas.microsoft.com/office/powerpoint/2010/main" val="987948006"/>
      </p:ext>
    </p:extLst>
  </p:cSld>
  <p:clrMapOvr>
    <a:masterClrMapping/>
  </p:clrMapOvr>
</p:sld>
</file>

<file path=ppt/theme/theme1.xml><?xml version="1.0" encoding="utf-8"?>
<a:theme xmlns:a="http://schemas.openxmlformats.org/drawingml/2006/main" name="Archiv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2350</TotalTime>
  <Words>1534</Words>
  <Application>Microsoft Macintosh PowerPoint</Application>
  <PresentationFormat>Widescreen</PresentationFormat>
  <Paragraphs>104</Paragraphs>
  <Slides>18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Bembo</vt:lpstr>
      <vt:lpstr>Calibri</vt:lpstr>
      <vt:lpstr>Courier New</vt:lpstr>
      <vt:lpstr>Georgia</vt:lpstr>
      <vt:lpstr>Inter</vt:lpstr>
      <vt:lpstr>Roboto</vt:lpstr>
      <vt:lpstr>Times New Roman</vt:lpstr>
      <vt:lpstr>Verdana</vt:lpstr>
      <vt:lpstr>ArchiveVTI</vt:lpstr>
      <vt:lpstr>Twitter Sentiment Prediction of US Airlines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Prediction of US Airlines</dc:title>
  <dc:creator>Amitoj Singh Kohli</dc:creator>
  <cp:lastModifiedBy>Aryaman Kakad</cp:lastModifiedBy>
  <cp:revision>18</cp:revision>
  <dcterms:created xsi:type="dcterms:W3CDTF">2023-04-17T22:47:50Z</dcterms:created>
  <dcterms:modified xsi:type="dcterms:W3CDTF">2023-04-19T15:54:26Z</dcterms:modified>
</cp:coreProperties>
</file>